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embeddedFontLst>
    <p:embeddedFont>
      <p:font typeface="Lato" panose="020F0502020204030203" pitchFamily="34" charset="77"/>
      <p:regular r:id="rId58"/>
      <p:bold r:id="rId59"/>
      <p:italic r:id="rId60"/>
      <p:boldItalic r:id="rId61"/>
    </p:embeddedFont>
    <p:embeddedFont>
      <p:font typeface="Oswald"/>
      <p:regular r:id="rId62"/>
      <p:bold r:id="rId63"/>
    </p:embeddedFont>
    <p:embeddedFont>
      <p:font typeface="Oswald Light"/>
      <p:regular r:id="rId64"/>
      <p:bold r:id="rId65"/>
    </p:embeddedFont>
    <p:embeddedFont>
      <p:font typeface="Source Code Pro" panose="020B0509030403020204" pitchFamily="49" charset="77"/>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 Cant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7"/>
  </p:normalViewPr>
  <p:slideViewPr>
    <p:cSldViewPr snapToGrid="0" snapToObjects="1">
      <p:cViewPr varScale="1">
        <p:scale>
          <a:sx n="147" d="100"/>
          <a:sy n="147" d="100"/>
        </p:scale>
        <p:origin x="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6.fntdata"/><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font" Target="fonts/font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7.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1-29T01:22:25.046" idx="1">
    <p:pos x="6000" y="0"/>
    <p:text>YES! i love this idea!!! thought about this too!!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34fe55ff_1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b34fe55ff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9f7394ad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9f7394ad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9f7394ad3_0_5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9f7394ad3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f7394ad3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f7394ad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9f7394ad3_0_4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9f7394ad3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9f7394ad3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9f7394ad3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34fe55ff_1_9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b34fe55ff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b2d8ab7f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b2d8ab7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2d8ab7f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b2d8ab7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2d8ab7f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b2d8ab7f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Showcase features: Linkedin Learning, pro finder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b3224253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b3224253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b34fe55ff_1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b34fe55ff_1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b3224253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b3224253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32242530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b32242530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b32242530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b32242530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b32242530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b32242530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b32242530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b32242530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b32242530_3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b32242530_3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b32242530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b32242530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9fc64b633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9fc64b633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9fc64b633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9fc64b63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fc64b633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9fc64b63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9f7394ad3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9f7394ad3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b34fe55ff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b34fe55ff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b34fe55ff_1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b34fe55ff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b34fe55ff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b34fe55ff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b34fe55ff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b34fe55ff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b34fe55ff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b34fe55ff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34fe55ff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b34fe55ff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b34fe55ff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b34fe55ff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9fbeaf0ef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9fbeaf0ef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9fbeaf0ef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9fbeaf0ef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fbeaf0ef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fbeaf0ef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f7394ad3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f7394ad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LinkedIn enables professionals to be more productive and successful by helping them stay informed and build meaningful relationships.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 productive content ecosystem relies on a healthy balance of content contributors and consumers that share and learn knowledge about their industries, careers and professional interests. </a:t>
            </a:r>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9fbeaf0ef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9fbeaf0e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fbeaf0ef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9fbeaf0ef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9fbeaf0ef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9fbeaf0ef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b34fe55ff_1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b34fe55ff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b34fe55ff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b34fe55ff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b34fe55ff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b34fe55f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34fe55ff_1_2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b34fe55ff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9f7394ad3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9f7394ad3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9f7394ad3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9f7394ad3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6f80d1ff_0_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6f80d1f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9f7394ad3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9f7394ad3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b3224253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b3224253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Events page ($$$)</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b34fe55ff_1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b34fe55ff_1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b34fe55ff_1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b34fe55ff_1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b34fe55ff_1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b34fe55ff_1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b34fe55ff_1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b34fe55ff_1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linkedin pulse digest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f7394ad3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f7394ad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9f7394ad3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9f7394ad3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6f80d1ff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c6f80d1f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f7394ad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f7394ad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4" name="Google Shape;64;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1" name="Google Shape;91;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2" name="Google Shape;92;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96" name="Google Shape;9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9" name="Google Shape;99;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 name="Google Shape;60;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1" name="Google Shape;6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jp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mailto:nmanring@gmail.com" TargetMode="External"/><Relationship Id="rId7"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mailto:canturo_andr@bentley.edu" TargetMode="External"/><Relationship Id="rId5" Type="http://schemas.openxmlformats.org/officeDocument/2006/relationships/hyperlink" Target="mailto:emjquinn7@gmail.com" TargetMode="External"/><Relationship Id="rId4" Type="http://schemas.openxmlformats.org/officeDocument/2006/relationships/hyperlink" Target="mailto:sperdomo456@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5"/>
          <p:cNvPicPr preferRelativeResize="0"/>
          <p:nvPr/>
        </p:nvPicPr>
        <p:blipFill>
          <a:blip r:embed="rId3">
            <a:alphaModFix/>
          </a:blip>
          <a:stretch>
            <a:fillRect/>
          </a:stretch>
        </p:blipFill>
        <p:spPr>
          <a:xfrm>
            <a:off x="-326602" y="0"/>
            <a:ext cx="9797203" cy="5143500"/>
          </a:xfrm>
          <a:prstGeom prst="rect">
            <a:avLst/>
          </a:prstGeom>
          <a:noFill/>
          <a:ln>
            <a:noFill/>
          </a:ln>
        </p:spPr>
      </p:pic>
      <p:sp>
        <p:nvSpPr>
          <p:cNvPr id="108" name="Google Shape;108;p25"/>
          <p:cNvSpPr txBox="1">
            <a:spLocks noGrp="1"/>
          </p:cNvSpPr>
          <p:nvPr>
            <p:ph type="subTitle" idx="1"/>
          </p:nvPr>
        </p:nvSpPr>
        <p:spPr>
          <a:xfrm>
            <a:off x="-326600" y="2880975"/>
            <a:ext cx="9797100" cy="2262600"/>
          </a:xfrm>
          <a:prstGeom prst="rect">
            <a:avLst/>
          </a:prstGeom>
          <a:solidFill>
            <a:srgbClr val="1593D6"/>
          </a:solidFill>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Oswald"/>
              <a:ea typeface="Oswald"/>
              <a:cs typeface="Oswald"/>
              <a:sym typeface="Oswald"/>
            </a:endParaRPr>
          </a:p>
          <a:p>
            <a:pPr marL="0" lvl="0" indent="0" algn="ctr" rtl="0">
              <a:spcBef>
                <a:spcPts val="0"/>
              </a:spcBef>
              <a:spcAft>
                <a:spcPts val="0"/>
              </a:spcAft>
              <a:buNone/>
            </a:pPr>
            <a:r>
              <a:rPr lang="en">
                <a:solidFill>
                  <a:srgbClr val="FFFFFF"/>
                </a:solidFill>
                <a:latin typeface="Oswald"/>
                <a:ea typeface="Oswald"/>
                <a:cs typeface="Oswald"/>
                <a:sym typeface="Oswald"/>
              </a:rPr>
              <a:t>Engagement Project</a:t>
            </a:r>
            <a:endParaRPr>
              <a:solidFill>
                <a:srgbClr val="FFFFFF"/>
              </a:solidFill>
              <a:latin typeface="Oswald"/>
              <a:ea typeface="Oswald"/>
              <a:cs typeface="Oswald"/>
              <a:sym typeface="Oswald"/>
            </a:endParaRPr>
          </a:p>
          <a:p>
            <a:pPr marL="0" lvl="0" indent="0" algn="ctr" rtl="0">
              <a:spcBef>
                <a:spcPts val="0"/>
              </a:spcBef>
              <a:spcAft>
                <a:spcPts val="0"/>
              </a:spcAft>
              <a:buNone/>
            </a:pPr>
            <a:r>
              <a:rPr lang="en" sz="2000" i="1">
                <a:solidFill>
                  <a:srgbClr val="FFFFFF"/>
                </a:solidFill>
                <a:latin typeface="Lato"/>
                <a:ea typeface="Lato"/>
                <a:cs typeface="Lato"/>
                <a:sym typeface="Lato"/>
              </a:rPr>
              <a:t>What is keeping people from contributing?</a:t>
            </a:r>
            <a:endParaRPr sz="2000" i="1">
              <a:solidFill>
                <a:srgbClr val="FFFFFF"/>
              </a:solidFill>
              <a:latin typeface="Lato"/>
              <a:ea typeface="Lato"/>
              <a:cs typeface="Lato"/>
              <a:sym typeface="Lato"/>
            </a:endParaRPr>
          </a:p>
          <a:p>
            <a:pPr marL="0" lvl="0" indent="0" algn="ctr" rtl="0">
              <a:spcBef>
                <a:spcPts val="0"/>
              </a:spcBef>
              <a:spcAft>
                <a:spcPts val="0"/>
              </a:spcAft>
              <a:buNone/>
            </a:pPr>
            <a:endParaRPr sz="2000" i="1">
              <a:solidFill>
                <a:srgbClr val="FFFFFF"/>
              </a:solidFill>
              <a:latin typeface="Lato"/>
              <a:ea typeface="Lato"/>
              <a:cs typeface="Lato"/>
              <a:sym typeface="Lato"/>
            </a:endParaRPr>
          </a:p>
          <a:p>
            <a:pPr marL="0" lvl="0" indent="0" algn="ctr" rtl="0">
              <a:spcBef>
                <a:spcPts val="0"/>
              </a:spcBef>
              <a:spcAft>
                <a:spcPts val="0"/>
              </a:spcAft>
              <a:buNone/>
            </a:pPr>
            <a:r>
              <a:rPr lang="en" sz="1800" i="1">
                <a:solidFill>
                  <a:srgbClr val="FFFFFF"/>
                </a:solidFill>
                <a:latin typeface="Lato"/>
                <a:ea typeface="Lato"/>
                <a:cs typeface="Lato"/>
                <a:sym typeface="Lato"/>
              </a:rPr>
              <a:t>November 2017</a:t>
            </a:r>
            <a:endParaRPr sz="1800" i="1">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p:nvPr/>
        </p:nvSpPr>
        <p:spPr>
          <a:xfrm>
            <a:off x="735250" y="1313375"/>
            <a:ext cx="1120200" cy="1120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3" name="Google Shape;203;p34"/>
          <p:cNvPicPr preferRelativeResize="0"/>
          <p:nvPr/>
        </p:nvPicPr>
        <p:blipFill>
          <a:blip r:embed="rId3">
            <a:alphaModFix/>
          </a:blip>
          <a:stretch>
            <a:fillRect/>
          </a:stretch>
        </p:blipFill>
        <p:spPr>
          <a:xfrm>
            <a:off x="686625" y="1126688"/>
            <a:ext cx="1493575" cy="1493575"/>
          </a:xfrm>
          <a:prstGeom prst="rect">
            <a:avLst/>
          </a:prstGeom>
          <a:noFill/>
          <a:ln>
            <a:noFill/>
          </a:ln>
        </p:spPr>
      </p:pic>
      <p:pic>
        <p:nvPicPr>
          <p:cNvPr id="204" name="Google Shape;204;p34"/>
          <p:cNvPicPr preferRelativeResize="0"/>
          <p:nvPr/>
        </p:nvPicPr>
        <p:blipFill>
          <a:blip r:embed="rId4">
            <a:alphaModFix/>
          </a:blip>
          <a:stretch>
            <a:fillRect/>
          </a:stretch>
        </p:blipFill>
        <p:spPr>
          <a:xfrm>
            <a:off x="8439925" y="223500"/>
            <a:ext cx="392375" cy="392375"/>
          </a:xfrm>
          <a:prstGeom prst="rect">
            <a:avLst/>
          </a:prstGeom>
          <a:noFill/>
          <a:ln>
            <a:noFill/>
          </a:ln>
        </p:spPr>
      </p:pic>
      <p:sp>
        <p:nvSpPr>
          <p:cNvPr id="205" name="Google Shape;205;p34"/>
          <p:cNvSpPr txBox="1">
            <a:spLocks noGrp="1"/>
          </p:cNvSpPr>
          <p:nvPr>
            <p:ph type="title"/>
          </p:nvPr>
        </p:nvSpPr>
        <p:spPr>
          <a:xfrm>
            <a:off x="311700" y="22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About LinkedIn Users</a:t>
            </a:r>
            <a:endParaRPr>
              <a:latin typeface="Oswald"/>
              <a:ea typeface="Oswald"/>
              <a:cs typeface="Oswald"/>
              <a:sym typeface="Oswald"/>
            </a:endParaRPr>
          </a:p>
        </p:txBody>
      </p:sp>
      <p:sp>
        <p:nvSpPr>
          <p:cNvPr id="206" name="Google Shape;206;p34"/>
          <p:cNvSpPr txBox="1"/>
          <p:nvPr/>
        </p:nvSpPr>
        <p:spPr>
          <a:xfrm>
            <a:off x="2180225" y="1109050"/>
            <a:ext cx="4198500" cy="25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Oswald"/>
                <a:ea typeface="Oswald"/>
                <a:cs typeface="Oswald"/>
                <a:sym typeface="Oswald"/>
              </a:rPr>
              <a:t>THE TASK-ORIENTED USER (Secondary)</a:t>
            </a:r>
            <a:endParaRPr>
              <a:latin typeface="Oswald"/>
              <a:ea typeface="Oswald"/>
              <a:cs typeface="Oswald"/>
              <a:sym typeface="Oswald"/>
            </a:endParaRPr>
          </a:p>
        </p:txBody>
      </p:sp>
      <p:sp>
        <p:nvSpPr>
          <p:cNvPr id="207" name="Google Shape;207;p34"/>
          <p:cNvSpPr txBox="1"/>
          <p:nvPr/>
        </p:nvSpPr>
        <p:spPr>
          <a:xfrm>
            <a:off x="2180213" y="1464775"/>
            <a:ext cx="6369600" cy="25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Doesn’t find value in consistent engagement with the platform.</a:t>
            </a:r>
            <a:br>
              <a:rPr lang="en">
                <a:latin typeface="Lato"/>
                <a:ea typeface="Lato"/>
                <a:cs typeface="Lato"/>
                <a:sym typeface="Lato"/>
              </a:rPr>
            </a:br>
            <a:endParaRPr>
              <a:latin typeface="Lato"/>
              <a:ea typeface="Lato"/>
              <a:cs typeface="Lato"/>
              <a:sym typeface="Lato"/>
            </a:endParaRPr>
          </a:p>
        </p:txBody>
      </p:sp>
      <p:sp>
        <p:nvSpPr>
          <p:cNvPr id="208" name="Google Shape;208;p34"/>
          <p:cNvSpPr/>
          <p:nvPr/>
        </p:nvSpPr>
        <p:spPr>
          <a:xfrm>
            <a:off x="311688" y="1109053"/>
            <a:ext cx="962712" cy="404622"/>
          </a:xfrm>
          <a:prstGeom prst="flowChartTerminator">
            <a:avLst/>
          </a:prstGeom>
          <a:solidFill>
            <a:schemeClr val="accent4"/>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Mental Model</a:t>
            </a:r>
            <a:endParaRPr sz="900">
              <a:latin typeface="Lato"/>
              <a:ea typeface="Lato"/>
              <a:cs typeface="Lato"/>
              <a:sym typeface="Lato"/>
            </a:endParaRPr>
          </a:p>
        </p:txBody>
      </p:sp>
      <p:sp>
        <p:nvSpPr>
          <p:cNvPr id="209" name="Google Shape;209;p34"/>
          <p:cNvSpPr txBox="1"/>
          <p:nvPr/>
        </p:nvSpPr>
        <p:spPr>
          <a:xfrm>
            <a:off x="2006920" y="1857848"/>
            <a:ext cx="5445000" cy="2652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Why should I care to use LinkedIn?</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Is this content relevant to me?</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Why should I contribute?</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Will contributing help me achieve my objective?</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Would  I be judged?</a:t>
            </a:r>
            <a:endParaRPr sz="1200">
              <a:latin typeface="Lato"/>
              <a:ea typeface="Lato"/>
              <a:cs typeface="Lato"/>
              <a:sym typeface="Lato"/>
            </a:endParaRPr>
          </a:p>
          <a:p>
            <a:pPr marL="0" lvl="0" indent="0" algn="l" rtl="0">
              <a:lnSpc>
                <a:spcPct val="150000"/>
              </a:lnSpc>
              <a:spcBef>
                <a:spcPts val="0"/>
              </a:spcBef>
              <a:spcAft>
                <a:spcPts val="0"/>
              </a:spcAft>
              <a:buNone/>
            </a:pPr>
            <a:endParaRPr sz="1200">
              <a:latin typeface="Lato"/>
              <a:ea typeface="Lato"/>
              <a:cs typeface="Lato"/>
              <a:sym typeface="Lato"/>
            </a:endParaRPr>
          </a:p>
        </p:txBody>
      </p:sp>
      <p:sp>
        <p:nvSpPr>
          <p:cNvPr id="210" name="Google Shape;210;p34"/>
          <p:cNvSpPr/>
          <p:nvPr/>
        </p:nvSpPr>
        <p:spPr>
          <a:xfrm>
            <a:off x="2672628" y="3568450"/>
            <a:ext cx="1875600" cy="1072500"/>
          </a:xfrm>
          <a:prstGeom prst="wedgeRoundRectCallout">
            <a:avLst>
              <a:gd name="adj1" fmla="val 45200"/>
              <a:gd name="adj2" fmla="val 7476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“I don’t have a reason to be on LinkedIn. My [professional] network        is at an arm’s reach.”</a:t>
            </a:r>
            <a:endParaRPr sz="1200" i="1">
              <a:latin typeface="Lato"/>
              <a:ea typeface="Lato"/>
              <a:cs typeface="Lato"/>
              <a:sym typeface="Lato"/>
            </a:endParaRPr>
          </a:p>
        </p:txBody>
      </p:sp>
      <p:sp>
        <p:nvSpPr>
          <p:cNvPr id="211" name="Google Shape;211;p34"/>
          <p:cNvSpPr/>
          <p:nvPr/>
        </p:nvSpPr>
        <p:spPr>
          <a:xfrm>
            <a:off x="735275" y="3568450"/>
            <a:ext cx="1564800" cy="1072500"/>
          </a:xfrm>
          <a:prstGeom prst="wedgeRoundRectCallout">
            <a:avLst>
              <a:gd name="adj1" fmla="val 4737"/>
              <a:gd name="adj2" fmla="val 7179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“When I decide to change jobs, I’ll get back on LinkedIn.”</a:t>
            </a:r>
            <a:endParaRPr sz="1200" i="1">
              <a:latin typeface="Lato"/>
              <a:ea typeface="Lato"/>
              <a:cs typeface="Lato"/>
              <a:sym typeface="Lato"/>
            </a:endParaRPr>
          </a:p>
        </p:txBody>
      </p:sp>
      <p:sp>
        <p:nvSpPr>
          <p:cNvPr id="212" name="Google Shape;212;p34"/>
          <p:cNvSpPr/>
          <p:nvPr/>
        </p:nvSpPr>
        <p:spPr>
          <a:xfrm>
            <a:off x="4920787" y="3568450"/>
            <a:ext cx="1458000" cy="1072500"/>
          </a:xfrm>
          <a:prstGeom prst="wedgeRoundRectCallout">
            <a:avLst>
              <a:gd name="adj1" fmla="val 53101"/>
              <a:gd name="adj2" fmla="val 7179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“There are other sites/apps more relevant to my profession.”</a:t>
            </a:r>
            <a:endParaRPr sz="1200" i="1">
              <a:latin typeface="Lato"/>
              <a:ea typeface="Lato"/>
              <a:cs typeface="Lato"/>
              <a:sym typeface="Lato"/>
            </a:endParaRPr>
          </a:p>
        </p:txBody>
      </p:sp>
      <p:sp>
        <p:nvSpPr>
          <p:cNvPr id="213" name="Google Shape;213;p34"/>
          <p:cNvSpPr/>
          <p:nvPr/>
        </p:nvSpPr>
        <p:spPr>
          <a:xfrm>
            <a:off x="6675840" y="3568450"/>
            <a:ext cx="1458000" cy="1072500"/>
          </a:xfrm>
          <a:prstGeom prst="wedgeRoundRectCallout">
            <a:avLst>
              <a:gd name="adj1" fmla="val 74039"/>
              <a:gd name="adj2" fmla="val 21294"/>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“LinkedIn is a playground for recruiters.”</a:t>
            </a:r>
            <a:endParaRPr sz="1200" i="1">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p:nvPr/>
        </p:nvSpPr>
        <p:spPr>
          <a:xfrm>
            <a:off x="1064750" y="2598125"/>
            <a:ext cx="1647900" cy="1647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Reacting</a:t>
            </a:r>
            <a:endParaRPr>
              <a:latin typeface="Lato"/>
              <a:ea typeface="Lato"/>
              <a:cs typeface="Lato"/>
              <a:sym typeface="Lato"/>
            </a:endParaRPr>
          </a:p>
        </p:txBody>
      </p:sp>
      <p:sp>
        <p:nvSpPr>
          <p:cNvPr id="219" name="Google Shape;219;p35"/>
          <p:cNvSpPr/>
          <p:nvPr/>
        </p:nvSpPr>
        <p:spPr>
          <a:xfrm>
            <a:off x="6431350" y="2598125"/>
            <a:ext cx="1719300" cy="1715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Contributing</a:t>
            </a:r>
            <a:endParaRPr>
              <a:latin typeface="Lato"/>
              <a:ea typeface="Lato"/>
              <a:cs typeface="Lato"/>
              <a:sym typeface="Lato"/>
            </a:endParaRPr>
          </a:p>
        </p:txBody>
      </p:sp>
      <p:sp>
        <p:nvSpPr>
          <p:cNvPr id="220" name="Google Shape;220;p35"/>
          <p:cNvSpPr/>
          <p:nvPr/>
        </p:nvSpPr>
        <p:spPr>
          <a:xfrm>
            <a:off x="3748052" y="1042825"/>
            <a:ext cx="1647900" cy="1647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Consuming</a:t>
            </a:r>
            <a:endParaRPr>
              <a:solidFill>
                <a:srgbClr val="FFFFFF"/>
              </a:solidFill>
              <a:latin typeface="Lato"/>
              <a:ea typeface="Lato"/>
              <a:cs typeface="Lato"/>
              <a:sym typeface="Lato"/>
            </a:endParaRPr>
          </a:p>
        </p:txBody>
      </p:sp>
      <p:cxnSp>
        <p:nvCxnSpPr>
          <p:cNvPr id="221" name="Google Shape;221;p35"/>
          <p:cNvCxnSpPr>
            <a:stCxn id="220" idx="6"/>
            <a:endCxn id="219" idx="1"/>
          </p:cNvCxnSpPr>
          <p:nvPr/>
        </p:nvCxnSpPr>
        <p:spPr>
          <a:xfrm>
            <a:off x="5395952" y="1866775"/>
            <a:ext cx="1287300" cy="982500"/>
          </a:xfrm>
          <a:prstGeom prst="straightConnector1">
            <a:avLst/>
          </a:prstGeom>
          <a:noFill/>
          <a:ln w="9525" cap="flat" cmpd="sng">
            <a:solidFill>
              <a:schemeClr val="dk2"/>
            </a:solidFill>
            <a:prstDash val="solid"/>
            <a:round/>
            <a:headEnd type="none" w="med" len="med"/>
            <a:tailEnd type="none" w="med" len="med"/>
          </a:ln>
        </p:spPr>
      </p:cxnSp>
      <p:cxnSp>
        <p:nvCxnSpPr>
          <p:cNvPr id="222" name="Google Shape;222;p35"/>
          <p:cNvCxnSpPr>
            <a:stCxn id="219" idx="2"/>
            <a:endCxn id="218" idx="6"/>
          </p:cNvCxnSpPr>
          <p:nvPr/>
        </p:nvCxnSpPr>
        <p:spPr>
          <a:xfrm rot="10800000">
            <a:off x="2712550" y="3421925"/>
            <a:ext cx="3718800" cy="33900"/>
          </a:xfrm>
          <a:prstGeom prst="straightConnector1">
            <a:avLst/>
          </a:prstGeom>
          <a:noFill/>
          <a:ln w="9525" cap="flat" cmpd="sng">
            <a:solidFill>
              <a:schemeClr val="dk2"/>
            </a:solidFill>
            <a:prstDash val="solid"/>
            <a:round/>
            <a:headEnd type="none" w="med" len="med"/>
            <a:tailEnd type="none" w="med" len="med"/>
          </a:ln>
        </p:spPr>
      </p:cxnSp>
      <p:cxnSp>
        <p:nvCxnSpPr>
          <p:cNvPr id="223" name="Google Shape;223;p35"/>
          <p:cNvCxnSpPr>
            <a:stCxn id="218" idx="7"/>
            <a:endCxn id="220" idx="2"/>
          </p:cNvCxnSpPr>
          <p:nvPr/>
        </p:nvCxnSpPr>
        <p:spPr>
          <a:xfrm rot="10800000" flipH="1">
            <a:off x="2471321" y="1866854"/>
            <a:ext cx="1276800" cy="972600"/>
          </a:xfrm>
          <a:prstGeom prst="straightConnector1">
            <a:avLst/>
          </a:prstGeom>
          <a:noFill/>
          <a:ln w="9525" cap="flat" cmpd="sng">
            <a:solidFill>
              <a:schemeClr val="dk2"/>
            </a:solidFill>
            <a:prstDash val="solid"/>
            <a:round/>
            <a:headEnd type="none" w="med" len="med"/>
            <a:tailEnd type="none" w="med" len="med"/>
          </a:ln>
        </p:spPr>
      </p:cxnSp>
      <p:pic>
        <p:nvPicPr>
          <p:cNvPr id="224" name="Google Shape;224;p35"/>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225" name="Google Shape;225;p35"/>
          <p:cNvSpPr txBox="1">
            <a:spLocks noGrp="1"/>
          </p:cNvSpPr>
          <p:nvPr>
            <p:ph type="title"/>
          </p:nvPr>
        </p:nvSpPr>
        <p:spPr>
          <a:xfrm>
            <a:off x="311700" y="223500"/>
            <a:ext cx="852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Engagement goals</a:t>
            </a:r>
            <a:endParaRPr>
              <a:solidFill>
                <a:srgbClr val="000000"/>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229"/>
        <p:cNvGrpSpPr/>
        <p:nvPr/>
      </p:nvGrpSpPr>
      <p:grpSpPr>
        <a:xfrm>
          <a:off x="0" y="0"/>
          <a:ext cx="0" cy="0"/>
          <a:chOff x="0" y="0"/>
          <a:chExt cx="0" cy="0"/>
        </a:xfrm>
      </p:grpSpPr>
      <p:sp>
        <p:nvSpPr>
          <p:cNvPr id="230" name="Google Shape;230;p36"/>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FFFFFF"/>
                </a:solidFill>
                <a:latin typeface="Oswald"/>
                <a:ea typeface="Oswald"/>
                <a:cs typeface="Oswald"/>
                <a:sym typeface="Oswald"/>
              </a:rPr>
              <a:t>3. Barriers and detractors for engagement (contribution)</a:t>
            </a:r>
            <a:endParaRPr sz="3600">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7"/>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Barriers/Detractors to Engagement (contributing)</a:t>
            </a:r>
            <a:endParaRPr>
              <a:solidFill>
                <a:srgbClr val="000000"/>
              </a:solidFill>
            </a:endParaRPr>
          </a:p>
        </p:txBody>
      </p:sp>
      <p:pic>
        <p:nvPicPr>
          <p:cNvPr id="236" name="Google Shape;236;p37"/>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237" name="Google Shape;237;p37"/>
          <p:cNvSpPr/>
          <p:nvPr/>
        </p:nvSpPr>
        <p:spPr>
          <a:xfrm>
            <a:off x="6213150" y="1520300"/>
            <a:ext cx="1947000" cy="1872900"/>
          </a:xfrm>
          <a:prstGeom prst="ellipse">
            <a:avLst/>
          </a:prstGeom>
          <a:solidFill>
            <a:srgbClr val="FFAB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Mental model</a:t>
            </a:r>
            <a:r>
              <a:rPr lang="en">
                <a:latin typeface="Lato"/>
                <a:ea typeface="Lato"/>
                <a:cs typeface="Lato"/>
                <a:sym typeface="Lato"/>
              </a:rPr>
              <a:t> not aligned with value proposition</a:t>
            </a:r>
            <a:endParaRPr>
              <a:latin typeface="Lato"/>
              <a:ea typeface="Lato"/>
              <a:cs typeface="Lato"/>
              <a:sym typeface="Lato"/>
            </a:endParaRPr>
          </a:p>
        </p:txBody>
      </p:sp>
      <p:sp>
        <p:nvSpPr>
          <p:cNvPr id="238" name="Google Shape;238;p37"/>
          <p:cNvSpPr/>
          <p:nvPr/>
        </p:nvSpPr>
        <p:spPr>
          <a:xfrm>
            <a:off x="983825"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overwhelmed</a:t>
            </a:r>
            <a:r>
              <a:rPr lang="en">
                <a:latin typeface="Lato"/>
                <a:ea typeface="Lato"/>
                <a:cs typeface="Lato"/>
                <a:sym typeface="Lato"/>
              </a:rPr>
              <a:t> by too much </a:t>
            </a:r>
            <a:r>
              <a:rPr lang="en" i="1">
                <a:latin typeface="Lato"/>
                <a:ea typeface="Lato"/>
                <a:cs typeface="Lato"/>
                <a:sym typeface="Lato"/>
              </a:rPr>
              <a:t>random</a:t>
            </a:r>
            <a:r>
              <a:rPr lang="en">
                <a:latin typeface="Lato"/>
                <a:ea typeface="Lato"/>
                <a:cs typeface="Lato"/>
                <a:sym typeface="Lato"/>
              </a:rPr>
              <a:t> content</a:t>
            </a:r>
            <a:endParaRPr>
              <a:latin typeface="Lato"/>
              <a:ea typeface="Lato"/>
              <a:cs typeface="Lato"/>
              <a:sym typeface="Lato"/>
            </a:endParaRPr>
          </a:p>
        </p:txBody>
      </p:sp>
      <p:sp>
        <p:nvSpPr>
          <p:cNvPr id="239" name="Google Shape;239;p37"/>
          <p:cNvSpPr/>
          <p:nvPr/>
        </p:nvSpPr>
        <p:spPr>
          <a:xfrm>
            <a:off x="2726950"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inadequate</a:t>
            </a:r>
            <a:r>
              <a:rPr lang="en">
                <a:latin typeface="Lato"/>
                <a:ea typeface="Lato"/>
                <a:cs typeface="Lato"/>
                <a:sym typeface="Lato"/>
              </a:rPr>
              <a:t> for sharing irrelevant content</a:t>
            </a:r>
            <a:endParaRPr>
              <a:latin typeface="Lato"/>
              <a:ea typeface="Lato"/>
              <a:cs typeface="Lato"/>
              <a:sym typeface="Lato"/>
            </a:endParaRPr>
          </a:p>
        </p:txBody>
      </p:sp>
      <p:sp>
        <p:nvSpPr>
          <p:cNvPr id="240" name="Google Shape;240;p37"/>
          <p:cNvSpPr/>
          <p:nvPr/>
        </p:nvSpPr>
        <p:spPr>
          <a:xfrm>
            <a:off x="4470050" y="1453050"/>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exposed</a:t>
            </a:r>
            <a:r>
              <a:rPr lang="en">
                <a:latin typeface="Lato"/>
                <a:ea typeface="Lato"/>
                <a:cs typeface="Lato"/>
                <a:sym typeface="Lato"/>
              </a:rPr>
              <a:t> by their actions</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244"/>
        <p:cNvGrpSpPr/>
        <p:nvPr/>
      </p:nvGrpSpPr>
      <p:grpSpPr>
        <a:xfrm>
          <a:off x="0" y="0"/>
          <a:ext cx="0" cy="0"/>
          <a:chOff x="0" y="0"/>
          <a:chExt cx="0" cy="0"/>
        </a:xfrm>
      </p:grpSpPr>
      <p:sp>
        <p:nvSpPr>
          <p:cNvPr id="245" name="Google Shape;245;p38"/>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FFFFFF"/>
                </a:solidFill>
                <a:latin typeface="Oswald"/>
                <a:ea typeface="Oswald"/>
                <a:cs typeface="Oswald"/>
                <a:sym typeface="Oswald"/>
              </a:rPr>
              <a:t>4. Principles and ideas to mitigate barriers            and detractors</a:t>
            </a:r>
            <a:endParaRPr sz="3600">
              <a:solidFill>
                <a:srgbClr val="FFFFFF"/>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p:nvPr/>
        </p:nvSpPr>
        <p:spPr>
          <a:xfrm>
            <a:off x="6213150" y="1520300"/>
            <a:ext cx="1947000" cy="1872900"/>
          </a:xfrm>
          <a:prstGeom prst="ellipse">
            <a:avLst/>
          </a:prstGeom>
          <a:solidFill>
            <a:srgbClr val="FFAB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Mental model</a:t>
            </a:r>
            <a:r>
              <a:rPr lang="en">
                <a:latin typeface="Lato"/>
                <a:ea typeface="Lato"/>
                <a:cs typeface="Lato"/>
                <a:sym typeface="Lato"/>
              </a:rPr>
              <a:t> not aligned with value proposition</a:t>
            </a:r>
            <a:endParaRPr>
              <a:latin typeface="Lato"/>
              <a:ea typeface="Lato"/>
              <a:cs typeface="Lato"/>
              <a:sym typeface="Lato"/>
            </a:endParaRPr>
          </a:p>
        </p:txBody>
      </p:sp>
      <p:sp>
        <p:nvSpPr>
          <p:cNvPr id="251" name="Google Shape;251;p39"/>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Mitigating Barriers to Engagement</a:t>
            </a:r>
            <a:endParaRPr>
              <a:solidFill>
                <a:srgbClr val="000000"/>
              </a:solidFill>
            </a:endParaRPr>
          </a:p>
        </p:txBody>
      </p:sp>
      <p:sp>
        <p:nvSpPr>
          <p:cNvPr id="252" name="Google Shape;252;p39"/>
          <p:cNvSpPr/>
          <p:nvPr/>
        </p:nvSpPr>
        <p:spPr>
          <a:xfrm>
            <a:off x="983825"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overwhelmed</a:t>
            </a:r>
            <a:r>
              <a:rPr lang="en">
                <a:latin typeface="Lato"/>
                <a:ea typeface="Lato"/>
                <a:cs typeface="Lato"/>
                <a:sym typeface="Lato"/>
              </a:rPr>
              <a:t> by too much </a:t>
            </a:r>
            <a:r>
              <a:rPr lang="en" i="1">
                <a:latin typeface="Lato"/>
                <a:ea typeface="Lato"/>
                <a:cs typeface="Lato"/>
                <a:sym typeface="Lato"/>
              </a:rPr>
              <a:t>random</a:t>
            </a:r>
            <a:r>
              <a:rPr lang="en">
                <a:latin typeface="Lato"/>
                <a:ea typeface="Lato"/>
                <a:cs typeface="Lato"/>
                <a:sym typeface="Lato"/>
              </a:rPr>
              <a:t> content</a:t>
            </a:r>
            <a:endParaRPr>
              <a:latin typeface="Lato"/>
              <a:ea typeface="Lato"/>
              <a:cs typeface="Lato"/>
              <a:sym typeface="Lato"/>
            </a:endParaRPr>
          </a:p>
        </p:txBody>
      </p:sp>
      <p:pic>
        <p:nvPicPr>
          <p:cNvPr id="253" name="Google Shape;253;p39"/>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254" name="Google Shape;254;p39"/>
          <p:cNvSpPr/>
          <p:nvPr/>
        </p:nvSpPr>
        <p:spPr>
          <a:xfrm>
            <a:off x="2726950"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inadequate</a:t>
            </a:r>
            <a:r>
              <a:rPr lang="en">
                <a:latin typeface="Lato"/>
                <a:ea typeface="Lato"/>
                <a:cs typeface="Lato"/>
                <a:sym typeface="Lato"/>
              </a:rPr>
              <a:t> for sharing irrelevant content</a:t>
            </a:r>
            <a:endParaRPr>
              <a:latin typeface="Lato"/>
              <a:ea typeface="Lato"/>
              <a:cs typeface="Lato"/>
              <a:sym typeface="Lato"/>
            </a:endParaRPr>
          </a:p>
        </p:txBody>
      </p:sp>
      <p:sp>
        <p:nvSpPr>
          <p:cNvPr id="255" name="Google Shape;255;p39"/>
          <p:cNvSpPr/>
          <p:nvPr/>
        </p:nvSpPr>
        <p:spPr>
          <a:xfrm>
            <a:off x="4470050" y="1453050"/>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exposed</a:t>
            </a:r>
            <a:r>
              <a:rPr lang="en">
                <a:latin typeface="Lato"/>
                <a:ea typeface="Lato"/>
                <a:cs typeface="Lato"/>
                <a:sym typeface="Lato"/>
              </a:rPr>
              <a:t> by their actions</a:t>
            </a:r>
            <a:endParaRPr>
              <a:latin typeface="Lato"/>
              <a:ea typeface="Lato"/>
              <a:cs typeface="Lato"/>
              <a:sym typeface="Lato"/>
            </a:endParaRPr>
          </a:p>
        </p:txBody>
      </p:sp>
      <p:sp>
        <p:nvSpPr>
          <p:cNvPr id="256" name="Google Shape;256;p39"/>
          <p:cNvSpPr/>
          <p:nvPr/>
        </p:nvSpPr>
        <p:spPr>
          <a:xfrm>
            <a:off x="1325450" y="3184425"/>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Curation</a:t>
            </a:r>
            <a:endParaRPr/>
          </a:p>
        </p:txBody>
      </p:sp>
      <p:sp>
        <p:nvSpPr>
          <p:cNvPr id="257" name="Google Shape;257;p39"/>
          <p:cNvSpPr/>
          <p:nvPr/>
        </p:nvSpPr>
        <p:spPr>
          <a:xfrm>
            <a:off x="2930838" y="3184425"/>
            <a:ext cx="1539216"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Empowerment</a:t>
            </a:r>
            <a:endParaRPr/>
          </a:p>
        </p:txBody>
      </p:sp>
      <p:sp>
        <p:nvSpPr>
          <p:cNvPr id="258" name="Google Shape;258;p39"/>
          <p:cNvSpPr/>
          <p:nvPr/>
        </p:nvSpPr>
        <p:spPr>
          <a:xfrm>
            <a:off x="4811675" y="3184425"/>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Control</a:t>
            </a:r>
            <a:endParaRPr/>
          </a:p>
        </p:txBody>
      </p:sp>
      <p:sp>
        <p:nvSpPr>
          <p:cNvPr id="259" name="Google Shape;259;p39"/>
          <p:cNvSpPr txBox="1"/>
          <p:nvPr/>
        </p:nvSpPr>
        <p:spPr>
          <a:xfrm>
            <a:off x="983825" y="3770000"/>
            <a:ext cx="17430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1. Curated Home </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2. External Tools</a:t>
            </a:r>
            <a:endParaRPr sz="1200">
              <a:latin typeface="Lato"/>
              <a:ea typeface="Lato"/>
              <a:cs typeface="Lato"/>
              <a:sym typeface="Lato"/>
            </a:endParaRPr>
          </a:p>
        </p:txBody>
      </p:sp>
      <p:sp>
        <p:nvSpPr>
          <p:cNvPr id="260" name="Google Shape;260;p39"/>
          <p:cNvSpPr txBox="1"/>
          <p:nvPr/>
        </p:nvSpPr>
        <p:spPr>
          <a:xfrm>
            <a:off x="2785988" y="3770000"/>
            <a:ext cx="18288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3. Post Requests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4. Micro-contributions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5. Sharing goals</a:t>
            </a:r>
            <a:endParaRPr sz="1200">
              <a:latin typeface="Lato"/>
              <a:ea typeface="Lato"/>
              <a:cs typeface="Lato"/>
              <a:sym typeface="Lato"/>
            </a:endParaRPr>
          </a:p>
          <a:p>
            <a:pPr marL="0" lvl="0" indent="0" algn="ctr" rtl="0">
              <a:spcBef>
                <a:spcPts val="0"/>
              </a:spcBef>
              <a:spcAft>
                <a:spcPts val="0"/>
              </a:spcAft>
              <a:buNone/>
            </a:pPr>
            <a:endParaRPr sz="1200">
              <a:latin typeface="Lato"/>
              <a:ea typeface="Lato"/>
              <a:cs typeface="Lato"/>
              <a:sym typeface="Lato"/>
            </a:endParaRPr>
          </a:p>
        </p:txBody>
      </p:sp>
      <p:sp>
        <p:nvSpPr>
          <p:cNvPr id="261" name="Google Shape;261;p39"/>
          <p:cNvSpPr txBox="1"/>
          <p:nvPr/>
        </p:nvSpPr>
        <p:spPr>
          <a:xfrm>
            <a:off x="4529150" y="3770000"/>
            <a:ext cx="18288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6. Anonymous Posts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7. Targeted Posts</a:t>
            </a:r>
            <a:endParaRPr sz="1200">
              <a:latin typeface="Lato"/>
              <a:ea typeface="Lato"/>
              <a:cs typeface="Lato"/>
              <a:sym typeface="Lato"/>
            </a:endParaRPr>
          </a:p>
        </p:txBody>
      </p:sp>
      <p:sp>
        <p:nvSpPr>
          <p:cNvPr id="262" name="Google Shape;262;p39"/>
          <p:cNvSpPr/>
          <p:nvPr/>
        </p:nvSpPr>
        <p:spPr>
          <a:xfrm>
            <a:off x="6554775" y="3184412"/>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Motivation</a:t>
            </a:r>
            <a:endParaRPr/>
          </a:p>
        </p:txBody>
      </p:sp>
      <p:sp>
        <p:nvSpPr>
          <p:cNvPr id="263" name="Google Shape;263;p39"/>
          <p:cNvSpPr txBox="1"/>
          <p:nvPr/>
        </p:nvSpPr>
        <p:spPr>
          <a:xfrm>
            <a:off x="6384000" y="3807500"/>
            <a:ext cx="16053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8. Unlock Content</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0"/>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457200" lvl="0" indent="-419100" algn="l" rtl="0">
              <a:spcBef>
                <a:spcPts val="0"/>
              </a:spcBef>
              <a:spcAft>
                <a:spcPts val="0"/>
              </a:spcAft>
              <a:buClr>
                <a:srgbClr val="000000"/>
              </a:buClr>
              <a:buSzPts val="3000"/>
              <a:buAutoNum type="arabicPeriod"/>
            </a:pPr>
            <a:r>
              <a:rPr lang="en">
                <a:solidFill>
                  <a:srgbClr val="000000"/>
                </a:solidFill>
              </a:rPr>
              <a:t>Curated Home Page</a:t>
            </a:r>
            <a:endParaRPr>
              <a:solidFill>
                <a:srgbClr val="000000"/>
              </a:solidFill>
            </a:endParaRPr>
          </a:p>
        </p:txBody>
      </p:sp>
      <p:sp>
        <p:nvSpPr>
          <p:cNvPr id="269" name="Google Shape;269;p40"/>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feel overwhelmed by the amount of content on LinkedIn</a:t>
            </a:r>
            <a:endParaRPr>
              <a:latin typeface="Lato"/>
              <a:ea typeface="Lato"/>
              <a:cs typeface="Lato"/>
              <a:sym typeface="Lato"/>
            </a:endParaRPr>
          </a:p>
          <a:p>
            <a:pPr marL="0" lvl="0" indent="0" algn="l" rtl="0">
              <a:lnSpc>
                <a:spcPct val="100000"/>
              </a:lnSpc>
              <a:spcBef>
                <a:spcPts val="1600"/>
              </a:spcBef>
              <a:spcAft>
                <a:spcPts val="0"/>
              </a:spcAft>
              <a:buNone/>
            </a:pPr>
            <a:r>
              <a:rPr lang="en">
                <a:latin typeface="Lato"/>
                <a:ea typeface="Lato"/>
                <a:cs typeface="Lato"/>
                <a:sym typeface="Lato"/>
              </a:rPr>
              <a:t>Emotions: Overwhelmed</a:t>
            </a:r>
            <a:endParaRPr i="1">
              <a:latin typeface="Lato"/>
              <a:ea typeface="Lato"/>
              <a:cs typeface="Lato"/>
              <a:sym typeface="Lato"/>
            </a:endParaRPr>
          </a:p>
          <a:p>
            <a:pPr marL="0" lvl="0" indent="0" algn="l" rtl="0">
              <a:lnSpc>
                <a:spcPct val="100000"/>
              </a:lnSpc>
              <a:spcBef>
                <a:spcPts val="1600"/>
              </a:spcBef>
              <a:spcAft>
                <a:spcPts val="1600"/>
              </a:spcAft>
              <a:buNone/>
            </a:pPr>
            <a:r>
              <a:rPr lang="en" i="1">
                <a:latin typeface="Lato"/>
                <a:ea typeface="Lato"/>
                <a:cs typeface="Lato"/>
                <a:sym typeface="Lato"/>
              </a:rPr>
              <a:t>“I already selected which companies, industries, I'm interested in but I keep getting random things on my newsfeed that I don't care about.” -RT</a:t>
            </a:r>
            <a:endParaRPr>
              <a:latin typeface="Lato"/>
              <a:ea typeface="Lato"/>
              <a:cs typeface="Lato"/>
              <a:sym typeface="Lato"/>
            </a:endParaRPr>
          </a:p>
        </p:txBody>
      </p:sp>
      <p:sp>
        <p:nvSpPr>
          <p:cNvPr id="270" name="Google Shape;270;p40"/>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Recommendation: </a:t>
            </a:r>
            <a:endParaRPr>
              <a:latin typeface="Lato"/>
              <a:ea typeface="Lato"/>
              <a:cs typeface="Lato"/>
              <a:sym typeface="Lato"/>
            </a:endParaRPr>
          </a:p>
          <a:p>
            <a:pPr marL="0" lvl="0" indent="0" algn="l" rtl="0">
              <a:spcBef>
                <a:spcPts val="1600"/>
              </a:spcBef>
              <a:spcAft>
                <a:spcPts val="0"/>
              </a:spcAft>
              <a:buNone/>
            </a:pPr>
            <a:r>
              <a:rPr lang="en">
                <a:latin typeface="Lato"/>
                <a:ea typeface="Lato"/>
                <a:cs typeface="Lato"/>
                <a:sym typeface="Lato"/>
              </a:rPr>
              <a:t>Provide users with</a:t>
            </a:r>
            <a:endParaRPr>
              <a:latin typeface="Lato"/>
              <a:ea typeface="Lato"/>
              <a:cs typeface="Lato"/>
              <a:sym typeface="Lato"/>
            </a:endParaRPr>
          </a:p>
          <a:p>
            <a:pPr marL="457200" lvl="0" indent="-317500" algn="l" rtl="0">
              <a:spcBef>
                <a:spcPts val="1600"/>
              </a:spcBef>
              <a:spcAft>
                <a:spcPts val="0"/>
              </a:spcAft>
              <a:buSzPts val="1400"/>
              <a:buFont typeface="Lato"/>
              <a:buChar char="-"/>
            </a:pPr>
            <a:r>
              <a:rPr lang="en">
                <a:latin typeface="Lato"/>
                <a:ea typeface="Lato"/>
                <a:cs typeface="Lato"/>
                <a:sym typeface="Lato"/>
              </a:rPr>
              <a:t>Simplified curated content on their home page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 A space to organize and save content about topics of interest</a:t>
            </a: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spcBef>
                <a:spcPts val="1600"/>
              </a:spcBef>
              <a:spcAft>
                <a:spcPts val="1600"/>
              </a:spcAft>
              <a:buNone/>
            </a:pPr>
            <a:endParaRPr>
              <a:latin typeface="Lato"/>
              <a:ea typeface="Lato"/>
              <a:cs typeface="Lato"/>
              <a:sym typeface="Lato"/>
            </a:endParaRPr>
          </a:p>
        </p:txBody>
      </p:sp>
      <p:pic>
        <p:nvPicPr>
          <p:cNvPr id="271" name="Google Shape;271;p40"/>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275"/>
        <p:cNvGrpSpPr/>
        <p:nvPr/>
      </p:nvGrpSpPr>
      <p:grpSpPr>
        <a:xfrm>
          <a:off x="0" y="0"/>
          <a:ext cx="0" cy="0"/>
          <a:chOff x="0" y="0"/>
          <a:chExt cx="0" cy="0"/>
        </a:xfrm>
      </p:grpSpPr>
      <p:sp>
        <p:nvSpPr>
          <p:cNvPr id="276" name="Google Shape;276;p41"/>
          <p:cNvSpPr txBox="1">
            <a:spLocks noGrp="1"/>
          </p:cNvSpPr>
          <p:nvPr>
            <p:ph type="body" idx="2"/>
          </p:nvPr>
        </p:nvSpPr>
        <p:spPr>
          <a:xfrm>
            <a:off x="5034450" y="3129775"/>
            <a:ext cx="3837000" cy="1713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Lato"/>
                <a:ea typeface="Lato"/>
                <a:cs typeface="Lato"/>
                <a:sym typeface="Lato"/>
              </a:rPr>
              <a:t>Medium home page provides digest of most relevant stories.</a:t>
            </a:r>
            <a:endParaRPr sz="1200">
              <a:latin typeface="Lato"/>
              <a:ea typeface="Lato"/>
              <a:cs typeface="Lato"/>
              <a:sym typeface="Lato"/>
            </a:endParaRPr>
          </a:p>
          <a:p>
            <a:pPr marL="0" lvl="0" indent="0" algn="l" rtl="0">
              <a:lnSpc>
                <a:spcPct val="115000"/>
              </a:lnSpc>
              <a:spcBef>
                <a:spcPts val="1600"/>
              </a:spcBef>
              <a:spcAft>
                <a:spcPts val="1600"/>
              </a:spcAft>
              <a:buNone/>
            </a:pPr>
            <a:r>
              <a:rPr lang="en" sz="1200">
                <a:latin typeface="Lato"/>
                <a:ea typeface="Lato"/>
                <a:cs typeface="Lato"/>
                <a:sym typeface="Lato"/>
              </a:rPr>
              <a:t>Pinterest allows users to curate own content.</a:t>
            </a:r>
            <a:endParaRPr sz="1200">
              <a:latin typeface="Lato"/>
              <a:ea typeface="Lato"/>
              <a:cs typeface="Lato"/>
              <a:sym typeface="Lato"/>
            </a:endParaRPr>
          </a:p>
        </p:txBody>
      </p:sp>
      <p:sp>
        <p:nvSpPr>
          <p:cNvPr id="277" name="Google Shape;277;p41"/>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 name="Google Shape;278;p41"/>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279" name="Google Shape;279;p41"/>
          <p:cNvPicPr preferRelativeResize="0"/>
          <p:nvPr/>
        </p:nvPicPr>
        <p:blipFill>
          <a:blip r:embed="rId4">
            <a:alphaModFix/>
          </a:blip>
          <a:stretch>
            <a:fillRect/>
          </a:stretch>
        </p:blipFill>
        <p:spPr>
          <a:xfrm>
            <a:off x="6184250" y="995825"/>
            <a:ext cx="2861252" cy="1500900"/>
          </a:xfrm>
          <a:prstGeom prst="rect">
            <a:avLst/>
          </a:prstGeom>
          <a:noFill/>
          <a:ln>
            <a:noFill/>
          </a:ln>
        </p:spPr>
      </p:pic>
      <p:pic>
        <p:nvPicPr>
          <p:cNvPr id="280" name="Google Shape;280;p41"/>
          <p:cNvPicPr preferRelativeResize="0"/>
          <p:nvPr/>
        </p:nvPicPr>
        <p:blipFill>
          <a:blip r:embed="rId5">
            <a:alphaModFix/>
          </a:blip>
          <a:stretch>
            <a:fillRect/>
          </a:stretch>
        </p:blipFill>
        <p:spPr>
          <a:xfrm>
            <a:off x="4707425" y="456462"/>
            <a:ext cx="1396350" cy="2478513"/>
          </a:xfrm>
          <a:prstGeom prst="rect">
            <a:avLst/>
          </a:prstGeom>
          <a:noFill/>
          <a:ln>
            <a:noFill/>
          </a:ln>
        </p:spPr>
      </p:pic>
      <p:sp>
        <p:nvSpPr>
          <p:cNvPr id="281" name="Google Shape;281;p41"/>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a:pPr>
            <a:r>
              <a:rPr lang="en" sz="1800" u="sng">
                <a:solidFill>
                  <a:srgbClr val="FFFFFF"/>
                </a:solidFill>
                <a:latin typeface="Oswald Light"/>
                <a:ea typeface="Oswald Light"/>
                <a:cs typeface="Oswald Light"/>
                <a:sym typeface="Oswald Light"/>
              </a:rPr>
              <a:t>Curated Homepage</a:t>
            </a:r>
            <a:endParaRPr sz="1800" u="sng">
              <a:solidFill>
                <a:srgbClr val="FFFFFF"/>
              </a:solidFill>
              <a:latin typeface="Oswald Light"/>
              <a:ea typeface="Oswald Light"/>
              <a:cs typeface="Oswald Light"/>
              <a:sym typeface="Oswald Light"/>
            </a:endParaRPr>
          </a:p>
        </p:txBody>
      </p:sp>
      <p:sp>
        <p:nvSpPr>
          <p:cNvPr id="282" name="Google Shape;282;p41"/>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286"/>
        <p:cNvGrpSpPr/>
        <p:nvPr/>
      </p:nvGrpSpPr>
      <p:grpSpPr>
        <a:xfrm>
          <a:off x="0" y="0"/>
          <a:ext cx="0" cy="0"/>
          <a:chOff x="0" y="0"/>
          <a:chExt cx="0" cy="0"/>
        </a:xfrm>
      </p:grpSpPr>
      <p:sp>
        <p:nvSpPr>
          <p:cNvPr id="287" name="Google Shape;287;p42"/>
          <p:cNvSpPr txBox="1">
            <a:spLocks noGrp="1"/>
          </p:cNvSpPr>
          <p:nvPr>
            <p:ph type="body" idx="2"/>
          </p:nvPr>
        </p:nvSpPr>
        <p:spPr>
          <a:xfrm>
            <a:off x="4932475" y="689325"/>
            <a:ext cx="3837000" cy="393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Lato"/>
                <a:ea typeface="Lato"/>
                <a:cs typeface="Lato"/>
                <a:sym typeface="Lato"/>
              </a:rPr>
              <a:t>Users will be able to see content that is tailored to them without being overwhelmed  by their feed</a:t>
            </a:r>
            <a:endParaRPr sz="1400">
              <a:latin typeface="Lato"/>
              <a:ea typeface="Lato"/>
              <a:cs typeface="Lato"/>
              <a:sym typeface="Lato"/>
            </a:endParaRPr>
          </a:p>
          <a:p>
            <a:pPr marL="0" lvl="0" indent="0" algn="l" rtl="0">
              <a:spcBef>
                <a:spcPts val="1600"/>
              </a:spcBef>
              <a:spcAft>
                <a:spcPts val="1600"/>
              </a:spcAft>
              <a:buNone/>
            </a:pPr>
            <a:r>
              <a:rPr lang="en" sz="1400">
                <a:latin typeface="Lato"/>
                <a:ea typeface="Lato"/>
                <a:cs typeface="Lato"/>
                <a:sym typeface="Lato"/>
              </a:rPr>
              <a:t>Users  will spend more time consuming content on LinkedIn.</a:t>
            </a:r>
            <a:endParaRPr sz="1400">
              <a:latin typeface="Lato"/>
              <a:ea typeface="Lato"/>
              <a:cs typeface="Lato"/>
              <a:sym typeface="Lato"/>
            </a:endParaRPr>
          </a:p>
        </p:txBody>
      </p:sp>
      <p:sp>
        <p:nvSpPr>
          <p:cNvPr id="288" name="Google Shape;288;p42"/>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9" name="Google Shape;289;p42"/>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290" name="Google Shape;290;p42"/>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a:pPr>
            <a:r>
              <a:rPr lang="en" sz="1800" u="sng">
                <a:solidFill>
                  <a:srgbClr val="FFFFFF"/>
                </a:solidFill>
                <a:latin typeface="Oswald Light"/>
                <a:ea typeface="Oswald Light"/>
                <a:cs typeface="Oswald Light"/>
                <a:sym typeface="Oswald Light"/>
              </a:rPr>
              <a:t>Curated Homepage</a:t>
            </a:r>
            <a:endParaRPr sz="1800" u="sng">
              <a:solidFill>
                <a:srgbClr val="FFFFFF"/>
              </a:solidFill>
              <a:latin typeface="Oswald Light"/>
              <a:ea typeface="Oswald Light"/>
              <a:cs typeface="Oswald Light"/>
              <a:sym typeface="Oswald Light"/>
            </a:endParaRPr>
          </a:p>
        </p:txBody>
      </p:sp>
      <p:sp>
        <p:nvSpPr>
          <p:cNvPr id="291" name="Google Shape;291;p42"/>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a:spLocks noGrp="1"/>
          </p:cNvSpPr>
          <p:nvPr>
            <p:ph type="title"/>
          </p:nvPr>
        </p:nvSpPr>
        <p:spPr>
          <a:xfrm>
            <a:off x="99050" y="278350"/>
            <a:ext cx="2949300" cy="7557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SzPts val="2400"/>
              <a:buAutoNum type="arabicPeriod"/>
            </a:pPr>
            <a:r>
              <a:rPr lang="en"/>
              <a:t>Curated Home Page</a:t>
            </a:r>
            <a:endParaRPr/>
          </a:p>
        </p:txBody>
      </p:sp>
      <p:sp>
        <p:nvSpPr>
          <p:cNvPr id="297" name="Google Shape;297;p43"/>
          <p:cNvSpPr txBox="1"/>
          <p:nvPr/>
        </p:nvSpPr>
        <p:spPr>
          <a:xfrm>
            <a:off x="1419050" y="1696525"/>
            <a:ext cx="15912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Content curated for user each day</a:t>
            </a:r>
            <a:endParaRPr sz="1200">
              <a:latin typeface="Lato"/>
              <a:ea typeface="Lato"/>
              <a:cs typeface="Lato"/>
              <a:sym typeface="Lato"/>
            </a:endParaRPr>
          </a:p>
        </p:txBody>
      </p:sp>
      <p:sp>
        <p:nvSpPr>
          <p:cNvPr id="298" name="Google Shape;298;p43"/>
          <p:cNvSpPr txBox="1"/>
          <p:nvPr/>
        </p:nvSpPr>
        <p:spPr>
          <a:xfrm>
            <a:off x="1419050" y="2269950"/>
            <a:ext cx="1591200" cy="6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Content from network (feed like)</a:t>
            </a:r>
            <a:endParaRPr sz="1200">
              <a:latin typeface="Lato"/>
              <a:ea typeface="Lato"/>
              <a:cs typeface="Lato"/>
              <a:sym typeface="Lato"/>
            </a:endParaRPr>
          </a:p>
        </p:txBody>
      </p:sp>
      <p:pic>
        <p:nvPicPr>
          <p:cNvPr id="299" name="Google Shape;299;p43"/>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300" name="Google Shape;300;p43"/>
          <p:cNvSpPr txBox="1"/>
          <p:nvPr/>
        </p:nvSpPr>
        <p:spPr>
          <a:xfrm>
            <a:off x="1457150" y="4256225"/>
            <a:ext cx="2245200" cy="44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Users  saved  collections</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(secret or community)</a:t>
            </a:r>
            <a:endParaRPr sz="1200">
              <a:latin typeface="Lato"/>
              <a:ea typeface="Lato"/>
              <a:cs typeface="Lato"/>
              <a:sym typeface="Lato"/>
            </a:endParaRPr>
          </a:p>
        </p:txBody>
      </p:sp>
      <p:sp>
        <p:nvSpPr>
          <p:cNvPr id="301" name="Google Shape;301;p43"/>
          <p:cNvSpPr txBox="1"/>
          <p:nvPr/>
        </p:nvSpPr>
        <p:spPr>
          <a:xfrm>
            <a:off x="1419050" y="1136625"/>
            <a:ext cx="16674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Event Recommendations</a:t>
            </a:r>
            <a:endParaRPr sz="1200">
              <a:latin typeface="Lato"/>
              <a:ea typeface="Lato"/>
              <a:cs typeface="Lato"/>
              <a:sym typeface="Lato"/>
            </a:endParaRPr>
          </a:p>
        </p:txBody>
      </p:sp>
      <p:sp>
        <p:nvSpPr>
          <p:cNvPr id="302" name="Google Shape;302;p43"/>
          <p:cNvSpPr txBox="1"/>
          <p:nvPr/>
        </p:nvSpPr>
        <p:spPr>
          <a:xfrm>
            <a:off x="7551025" y="1359000"/>
            <a:ext cx="1518600" cy="142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Lato"/>
                <a:ea typeface="Lato"/>
                <a:cs typeface="Lato"/>
                <a:sym typeface="Lato"/>
              </a:rPr>
              <a:t>Micro-Contribution Opportunities</a:t>
            </a: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0" lvl="0" indent="0" algn="l" rtl="0">
              <a:spcBef>
                <a:spcPts val="0"/>
              </a:spcBef>
              <a:spcAft>
                <a:spcPts val="0"/>
              </a:spcAft>
              <a:buNone/>
            </a:pP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-Voting</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-Quizzes</a:t>
            </a:r>
            <a:endParaRPr sz="1000">
              <a:latin typeface="Lato"/>
              <a:ea typeface="Lato"/>
              <a:cs typeface="Lato"/>
              <a:sym typeface="Lato"/>
            </a:endParaRPr>
          </a:p>
          <a:p>
            <a:pPr marL="0" lvl="0" indent="0" algn="l" rtl="0">
              <a:spcBef>
                <a:spcPts val="0"/>
              </a:spcBef>
              <a:spcAft>
                <a:spcPts val="0"/>
              </a:spcAft>
              <a:buNone/>
            </a:pPr>
            <a:r>
              <a:rPr lang="en" sz="1000">
                <a:latin typeface="Lato"/>
                <a:ea typeface="Lato"/>
                <a:cs typeface="Lato"/>
                <a:sym typeface="Lato"/>
              </a:rPr>
              <a:t>-Q&amp;A</a:t>
            </a:r>
            <a:endParaRPr sz="1000">
              <a:latin typeface="Lato"/>
              <a:ea typeface="Lato"/>
              <a:cs typeface="Lato"/>
              <a:sym typeface="Lato"/>
            </a:endParaRPr>
          </a:p>
        </p:txBody>
      </p:sp>
      <p:pic>
        <p:nvPicPr>
          <p:cNvPr id="303" name="Google Shape;303;p43"/>
          <p:cNvPicPr preferRelativeResize="0"/>
          <p:nvPr/>
        </p:nvPicPr>
        <p:blipFill>
          <a:blip r:embed="rId4">
            <a:alphaModFix/>
          </a:blip>
          <a:stretch>
            <a:fillRect/>
          </a:stretch>
        </p:blipFill>
        <p:spPr>
          <a:xfrm>
            <a:off x="2960237" y="0"/>
            <a:ext cx="4590778" cy="5143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Agenda</a:t>
            </a:r>
            <a:endParaRPr>
              <a:latin typeface="Oswald"/>
              <a:ea typeface="Oswald"/>
              <a:cs typeface="Oswald"/>
              <a:sym typeface="Oswald"/>
            </a:endParaRPr>
          </a:p>
        </p:txBody>
      </p:sp>
      <p:sp>
        <p:nvSpPr>
          <p:cNvPr id="114" name="Google Shape;11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Lato"/>
              <a:buAutoNum type="arabicPeriod"/>
            </a:pPr>
            <a:r>
              <a:rPr lang="en">
                <a:latin typeface="Lato"/>
                <a:ea typeface="Lato"/>
                <a:cs typeface="Lato"/>
                <a:sym typeface="Lato"/>
              </a:rPr>
              <a:t>The challenge</a:t>
            </a:r>
            <a:endParaRPr>
              <a:latin typeface="Lato"/>
              <a:ea typeface="Lato"/>
              <a:cs typeface="Lato"/>
              <a:sym typeface="Lato"/>
            </a:endParaRPr>
          </a:p>
          <a:p>
            <a:pPr marL="457200" lvl="0" indent="-342900" algn="l" rtl="0">
              <a:lnSpc>
                <a:spcPct val="150000"/>
              </a:lnSpc>
              <a:spcBef>
                <a:spcPts val="0"/>
              </a:spcBef>
              <a:spcAft>
                <a:spcPts val="0"/>
              </a:spcAft>
              <a:buSzPts val="1800"/>
              <a:buFont typeface="Lato"/>
              <a:buAutoNum type="arabicPeriod"/>
            </a:pPr>
            <a:r>
              <a:rPr lang="en">
                <a:latin typeface="Lato"/>
                <a:ea typeface="Lato"/>
                <a:cs typeface="Lato"/>
                <a:sym typeface="Lato"/>
              </a:rPr>
              <a:t>Reframing the problem</a:t>
            </a:r>
            <a:endParaRPr>
              <a:latin typeface="Lato"/>
              <a:ea typeface="Lato"/>
              <a:cs typeface="Lato"/>
              <a:sym typeface="Lato"/>
            </a:endParaRPr>
          </a:p>
          <a:p>
            <a:pPr marL="457200" lvl="0" indent="-342900" algn="l" rtl="0">
              <a:lnSpc>
                <a:spcPct val="150000"/>
              </a:lnSpc>
              <a:spcBef>
                <a:spcPts val="0"/>
              </a:spcBef>
              <a:spcAft>
                <a:spcPts val="0"/>
              </a:spcAft>
              <a:buSzPts val="1800"/>
              <a:buFont typeface="Lato"/>
              <a:buAutoNum type="arabicPeriod"/>
            </a:pPr>
            <a:r>
              <a:rPr lang="en">
                <a:latin typeface="Lato"/>
                <a:ea typeface="Lato"/>
                <a:cs typeface="Lato"/>
                <a:sym typeface="Lato"/>
              </a:rPr>
              <a:t>Barriers and detractors for engagement (contribution)</a:t>
            </a:r>
            <a:endParaRPr>
              <a:latin typeface="Lato"/>
              <a:ea typeface="Lato"/>
              <a:cs typeface="Lato"/>
              <a:sym typeface="Lato"/>
            </a:endParaRPr>
          </a:p>
          <a:p>
            <a:pPr marL="457200" lvl="0" indent="-342900" algn="l" rtl="0">
              <a:lnSpc>
                <a:spcPct val="150000"/>
              </a:lnSpc>
              <a:spcBef>
                <a:spcPts val="0"/>
              </a:spcBef>
              <a:spcAft>
                <a:spcPts val="0"/>
              </a:spcAft>
              <a:buSzPts val="1800"/>
              <a:buFont typeface="Lato"/>
              <a:buAutoNum type="arabicPeriod"/>
            </a:pPr>
            <a:r>
              <a:rPr lang="en">
                <a:latin typeface="Lato"/>
                <a:ea typeface="Lato"/>
                <a:cs typeface="Lato"/>
                <a:sym typeface="Lato"/>
              </a:rPr>
              <a:t>Ideas to mitigate barriers and detractors</a:t>
            </a:r>
            <a:endParaRPr>
              <a:latin typeface="Lato"/>
              <a:ea typeface="Lato"/>
              <a:cs typeface="Lato"/>
              <a:sym typeface="Lato"/>
            </a:endParaRPr>
          </a:p>
          <a:p>
            <a:pPr marL="457200" lvl="0" indent="-342900" algn="l" rtl="0">
              <a:lnSpc>
                <a:spcPct val="150000"/>
              </a:lnSpc>
              <a:spcBef>
                <a:spcPts val="0"/>
              </a:spcBef>
              <a:spcAft>
                <a:spcPts val="0"/>
              </a:spcAft>
              <a:buSzPts val="1800"/>
              <a:buFont typeface="Lato"/>
              <a:buAutoNum type="arabicPeriod"/>
            </a:pPr>
            <a:r>
              <a:rPr lang="en">
                <a:latin typeface="Lato"/>
                <a:ea typeface="Lato"/>
                <a:cs typeface="Lato"/>
                <a:sym typeface="Lato"/>
              </a:rPr>
              <a:t>Next steps</a:t>
            </a:r>
            <a:endParaRPr>
              <a:latin typeface="Lato"/>
              <a:ea typeface="Lato"/>
              <a:cs typeface="Lato"/>
              <a:sym typeface="Lato"/>
            </a:endParaRPr>
          </a:p>
        </p:txBody>
      </p:sp>
      <p:pic>
        <p:nvPicPr>
          <p:cNvPr id="115" name="Google Shape;115;p26"/>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External Tools &amp; Applications</a:t>
            </a:r>
            <a:endParaRPr/>
          </a:p>
        </p:txBody>
      </p:sp>
      <p:sp>
        <p:nvSpPr>
          <p:cNvPr id="309" name="Google Shape;309;p44"/>
          <p:cNvSpPr txBox="1">
            <a:spLocks noGrp="1"/>
          </p:cNvSpPr>
          <p:nvPr>
            <p:ph type="body" idx="1"/>
          </p:nvPr>
        </p:nvSpPr>
        <p:spPr>
          <a:xfrm>
            <a:off x="311700" y="1294750"/>
            <a:ext cx="41664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want more control over how their feed is curated.</a:t>
            </a:r>
            <a:endParaRPr>
              <a:latin typeface="Lato"/>
              <a:ea typeface="Lato"/>
              <a:cs typeface="Lato"/>
              <a:sym typeface="Lato"/>
            </a:endParaRPr>
          </a:p>
          <a:p>
            <a:pPr marL="0" lvl="0" indent="0" algn="l" rtl="0">
              <a:lnSpc>
                <a:spcPct val="100000"/>
              </a:lnSpc>
              <a:spcBef>
                <a:spcPts val="1600"/>
              </a:spcBef>
              <a:spcAft>
                <a:spcPts val="0"/>
              </a:spcAft>
              <a:buNone/>
            </a:pPr>
            <a:r>
              <a:rPr lang="en">
                <a:latin typeface="Lato"/>
                <a:ea typeface="Lato"/>
                <a:cs typeface="Lato"/>
                <a:sym typeface="Lato"/>
              </a:rPr>
              <a:t>They want to be confident their posts are reaching the correct audience.</a:t>
            </a:r>
            <a:endParaRPr>
              <a:latin typeface="Lato"/>
              <a:ea typeface="Lato"/>
              <a:cs typeface="Lato"/>
              <a:sym typeface="Lato"/>
            </a:endParaRPr>
          </a:p>
          <a:p>
            <a:pPr marL="0" lvl="0" indent="0" algn="l" rtl="0">
              <a:lnSpc>
                <a:spcPct val="100000"/>
              </a:lnSpc>
              <a:spcBef>
                <a:spcPts val="1600"/>
              </a:spcBef>
              <a:spcAft>
                <a:spcPts val="0"/>
              </a:spcAft>
              <a:buNone/>
            </a:pPr>
            <a:r>
              <a:rPr lang="en">
                <a:latin typeface="Lato"/>
                <a:ea typeface="Lato"/>
                <a:cs typeface="Lato"/>
                <a:sym typeface="Lato"/>
              </a:rPr>
              <a:t>They don’t always see LinkedIn as a source for information or a place to spend time.</a:t>
            </a:r>
            <a:endParaRPr>
              <a:latin typeface="Lato"/>
              <a:ea typeface="Lato"/>
              <a:cs typeface="Lato"/>
              <a:sym typeface="Lato"/>
            </a:endParaRPr>
          </a:p>
          <a:p>
            <a:pPr marL="0" lvl="0" indent="0" algn="l" rtl="0">
              <a:lnSpc>
                <a:spcPct val="100000"/>
              </a:lnSpc>
              <a:spcBef>
                <a:spcPts val="1600"/>
              </a:spcBef>
              <a:spcAft>
                <a:spcPts val="1600"/>
              </a:spcAft>
              <a:buNone/>
            </a:pPr>
            <a:r>
              <a:rPr lang="en" i="1">
                <a:latin typeface="Lato"/>
                <a:ea typeface="Lato"/>
                <a:cs typeface="Lato"/>
                <a:sym typeface="Lato"/>
              </a:rPr>
              <a:t>How can we encourage more engagement and help users feel less overwhelmed?</a:t>
            </a:r>
            <a:endParaRPr i="1">
              <a:latin typeface="Lato"/>
              <a:ea typeface="Lato"/>
              <a:cs typeface="Lato"/>
              <a:sym typeface="Lato"/>
            </a:endParaRPr>
          </a:p>
        </p:txBody>
      </p:sp>
      <p:pic>
        <p:nvPicPr>
          <p:cNvPr id="310" name="Google Shape;310;p44"/>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14"/>
        <p:cNvGrpSpPr/>
        <p:nvPr/>
      </p:nvGrpSpPr>
      <p:grpSpPr>
        <a:xfrm>
          <a:off x="0" y="0"/>
          <a:ext cx="0" cy="0"/>
          <a:chOff x="0" y="0"/>
          <a:chExt cx="0" cy="0"/>
        </a:xfrm>
      </p:grpSpPr>
      <p:sp>
        <p:nvSpPr>
          <p:cNvPr id="315" name="Google Shape;315;p45"/>
          <p:cNvSpPr txBox="1">
            <a:spLocks noGrp="1"/>
          </p:cNvSpPr>
          <p:nvPr>
            <p:ph type="body" idx="2"/>
          </p:nvPr>
        </p:nvSpPr>
        <p:spPr>
          <a:xfrm>
            <a:off x="5034450" y="3282175"/>
            <a:ext cx="3837000" cy="1713000"/>
          </a:xfrm>
          <a:prstGeom prst="rect">
            <a:avLst/>
          </a:prstGeom>
          <a:solidFill>
            <a:srgbClr val="FFFFFF"/>
          </a:solidFill>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200">
                <a:latin typeface="Lato"/>
                <a:ea typeface="Lato"/>
                <a:cs typeface="Lato"/>
                <a:sym typeface="Lato"/>
              </a:rPr>
              <a:t>Flipboard is a news aggregator that can be used via website, app, as well as browser extension. Articles can be bookmarked for later reading as well as added to curated “magazines” that others on the platform can subscribe to. They also have “smart magazines” that curate articles for you.</a:t>
            </a:r>
            <a:endParaRPr sz="1200">
              <a:latin typeface="Lato"/>
              <a:ea typeface="Lato"/>
              <a:cs typeface="Lato"/>
              <a:sym typeface="Lato"/>
            </a:endParaRPr>
          </a:p>
        </p:txBody>
      </p:sp>
      <p:pic>
        <p:nvPicPr>
          <p:cNvPr id="316" name="Google Shape;316;p45"/>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317" name="Google Shape;317;p45"/>
          <p:cNvPicPr preferRelativeResize="0"/>
          <p:nvPr/>
        </p:nvPicPr>
        <p:blipFill rotWithShape="1">
          <a:blip r:embed="rId4">
            <a:alphaModFix/>
          </a:blip>
          <a:srcRect l="55317"/>
          <a:stretch/>
        </p:blipFill>
        <p:spPr>
          <a:xfrm>
            <a:off x="5383150" y="1131350"/>
            <a:ext cx="3056775" cy="1713000"/>
          </a:xfrm>
          <a:prstGeom prst="rect">
            <a:avLst/>
          </a:prstGeom>
          <a:noFill/>
          <a:ln w="38100" cap="flat" cmpd="sng">
            <a:solidFill>
              <a:srgbClr val="1593D6"/>
            </a:solidFill>
            <a:prstDash val="solid"/>
            <a:round/>
            <a:headEnd type="none" w="sm" len="sm"/>
            <a:tailEnd type="none" w="sm" len="sm"/>
          </a:ln>
        </p:spPr>
      </p:pic>
      <p:cxnSp>
        <p:nvCxnSpPr>
          <p:cNvPr id="318" name="Google Shape;318;p45"/>
          <p:cNvCxnSpPr/>
          <p:nvPr/>
        </p:nvCxnSpPr>
        <p:spPr>
          <a:xfrm>
            <a:off x="6490450" y="883025"/>
            <a:ext cx="331800" cy="824700"/>
          </a:xfrm>
          <a:prstGeom prst="straightConnector1">
            <a:avLst/>
          </a:prstGeom>
          <a:noFill/>
          <a:ln w="38100" cap="flat" cmpd="sng">
            <a:solidFill>
              <a:srgbClr val="CC0000"/>
            </a:solidFill>
            <a:prstDash val="solid"/>
            <a:round/>
            <a:headEnd type="none" w="med" len="med"/>
            <a:tailEnd type="triangle" w="med" len="med"/>
          </a:ln>
        </p:spPr>
      </p:cxnSp>
      <p:sp>
        <p:nvSpPr>
          <p:cNvPr id="319" name="Google Shape;319;p45"/>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
        <p:nvSpPr>
          <p:cNvPr id="320" name="Google Shape;320;p45"/>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24"/>
        <p:cNvGrpSpPr/>
        <p:nvPr/>
      </p:nvGrpSpPr>
      <p:grpSpPr>
        <a:xfrm>
          <a:off x="0" y="0"/>
          <a:ext cx="0" cy="0"/>
          <a:chOff x="0" y="0"/>
          <a:chExt cx="0" cy="0"/>
        </a:xfrm>
      </p:grpSpPr>
      <p:pic>
        <p:nvPicPr>
          <p:cNvPr id="325" name="Google Shape;325;p46"/>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326" name="Google Shape;326;p46"/>
          <p:cNvPicPr preferRelativeResize="0"/>
          <p:nvPr/>
        </p:nvPicPr>
        <p:blipFill>
          <a:blip r:embed="rId4">
            <a:alphaModFix/>
          </a:blip>
          <a:stretch>
            <a:fillRect/>
          </a:stretch>
        </p:blipFill>
        <p:spPr>
          <a:xfrm>
            <a:off x="5022125" y="734500"/>
            <a:ext cx="2786125" cy="3516250"/>
          </a:xfrm>
          <a:prstGeom prst="rect">
            <a:avLst/>
          </a:prstGeom>
          <a:noFill/>
          <a:ln w="38100" cap="flat" cmpd="sng">
            <a:solidFill>
              <a:srgbClr val="1593D6"/>
            </a:solidFill>
            <a:prstDash val="solid"/>
            <a:round/>
            <a:headEnd type="none" w="sm" len="sm"/>
            <a:tailEnd type="none" w="sm" len="sm"/>
          </a:ln>
        </p:spPr>
      </p:pic>
      <p:sp>
        <p:nvSpPr>
          <p:cNvPr id="327" name="Google Shape;327;p46"/>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
        <p:nvSpPr>
          <p:cNvPr id="328" name="Google Shape;328;p46"/>
          <p:cNvSpPr txBox="1">
            <a:spLocks noGrp="1"/>
          </p:cNvSpPr>
          <p:nvPr>
            <p:ph type="body" idx="2"/>
          </p:nvPr>
        </p:nvSpPr>
        <p:spPr>
          <a:xfrm>
            <a:off x="559850" y="1154550"/>
            <a:ext cx="3740400" cy="3739200"/>
          </a:xfrm>
          <a:prstGeom prst="rect">
            <a:avLst/>
          </a:prstGeom>
          <a:no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Lato"/>
                <a:ea typeface="Lato"/>
                <a:cs typeface="Lato"/>
                <a:sym typeface="Lato"/>
              </a:rPr>
              <a:t>Browser extensions let users do two things very well</a:t>
            </a:r>
            <a:endParaRPr sz="1200">
              <a:solidFill>
                <a:srgbClr val="FFFFFF"/>
              </a:solidFill>
              <a:latin typeface="Lato"/>
              <a:ea typeface="Lato"/>
              <a:cs typeface="Lato"/>
              <a:sym typeface="Lato"/>
            </a:endParaRPr>
          </a:p>
          <a:p>
            <a:pPr marL="457200" lvl="0" indent="-304800" algn="l" rtl="0">
              <a:lnSpc>
                <a:spcPct val="115000"/>
              </a:lnSpc>
              <a:spcBef>
                <a:spcPts val="1600"/>
              </a:spcBef>
              <a:spcAft>
                <a:spcPts val="0"/>
              </a:spcAft>
              <a:buClr>
                <a:srgbClr val="FFFFFF"/>
              </a:buClr>
              <a:buSzPts val="1200"/>
              <a:buFont typeface="Lato"/>
              <a:buChar char="-"/>
            </a:pPr>
            <a:r>
              <a:rPr lang="en" sz="1200">
                <a:solidFill>
                  <a:srgbClr val="FFFFFF"/>
                </a:solidFill>
                <a:latin typeface="Lato"/>
                <a:ea typeface="Lato"/>
                <a:cs typeface="Lato"/>
                <a:sym typeface="Lato"/>
              </a:rPr>
              <a:t>They let the user engage with the platform from outside the site</a:t>
            </a:r>
            <a:endParaRPr sz="1200">
              <a:solidFill>
                <a:srgbClr val="FFFFFF"/>
              </a:solidFill>
              <a:latin typeface="Lato"/>
              <a:ea typeface="Lato"/>
              <a:cs typeface="Lato"/>
              <a:sym typeface="Lato"/>
            </a:endParaRPr>
          </a:p>
          <a:p>
            <a:pPr marL="457200" lvl="0" indent="-304800" algn="l" rtl="0">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They make it easier and faster to do those things, including sharing, curating and posting.</a:t>
            </a:r>
            <a:endParaRPr sz="1200">
              <a:solidFill>
                <a:srgbClr val="FFFFFF"/>
              </a:solidFill>
              <a:latin typeface="Lato"/>
              <a:ea typeface="Lato"/>
              <a:cs typeface="Lato"/>
              <a:sym typeface="Lato"/>
            </a:endParaRPr>
          </a:p>
          <a:p>
            <a:pPr marL="0" lvl="0" indent="0" algn="l" rtl="0">
              <a:spcBef>
                <a:spcPts val="1600"/>
              </a:spcBef>
              <a:spcAft>
                <a:spcPts val="0"/>
              </a:spcAft>
              <a:buNone/>
            </a:pPr>
            <a:r>
              <a:rPr lang="en" sz="1200">
                <a:solidFill>
                  <a:schemeClr val="lt1"/>
                </a:solidFill>
                <a:latin typeface="Lato"/>
                <a:ea typeface="Lato"/>
                <a:cs typeface="Lato"/>
                <a:sym typeface="Lato"/>
              </a:rPr>
              <a:t>Currently, the LinkedIn extension takes you to LinkedIn when you have notifications.</a:t>
            </a:r>
            <a:endParaRPr sz="12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200">
                <a:solidFill>
                  <a:srgbClr val="FFFFFF"/>
                </a:solidFill>
                <a:latin typeface="Lato"/>
                <a:ea typeface="Lato"/>
                <a:cs typeface="Lato"/>
                <a:sym typeface="Lato"/>
              </a:rPr>
              <a:t>Keeping users where they are without interruption will start to breakdown their mental model of what LinkedIn is. They don’t have to “go” there anymore. It is a part of their normal browsing experience.</a:t>
            </a:r>
            <a:endParaRPr sz="1200">
              <a:solidFill>
                <a:srgbClr val="FFFFFF"/>
              </a:solidFill>
              <a:latin typeface="Lato"/>
              <a:ea typeface="Lato"/>
              <a:cs typeface="Lato"/>
              <a:sym typeface="Lato"/>
            </a:endParaRPr>
          </a:p>
          <a:p>
            <a:pPr marL="0" lvl="0" indent="0" algn="l" rtl="0">
              <a:lnSpc>
                <a:spcPct val="115000"/>
              </a:lnSpc>
              <a:spcBef>
                <a:spcPts val="1600"/>
              </a:spcBef>
              <a:spcAft>
                <a:spcPts val="1600"/>
              </a:spcAft>
              <a:buNone/>
            </a:pPr>
            <a:endParaRPr sz="12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32"/>
        <p:cNvGrpSpPr/>
        <p:nvPr/>
      </p:nvGrpSpPr>
      <p:grpSpPr>
        <a:xfrm>
          <a:off x="0" y="0"/>
          <a:ext cx="0" cy="0"/>
          <a:chOff x="0" y="0"/>
          <a:chExt cx="0" cy="0"/>
        </a:xfrm>
      </p:grpSpPr>
      <p:sp>
        <p:nvSpPr>
          <p:cNvPr id="333" name="Google Shape;333;p47"/>
          <p:cNvSpPr txBox="1">
            <a:spLocks noGrp="1"/>
          </p:cNvSpPr>
          <p:nvPr>
            <p:ph type="body" idx="2"/>
          </p:nvPr>
        </p:nvSpPr>
        <p:spPr>
          <a:xfrm>
            <a:off x="5034450" y="3729025"/>
            <a:ext cx="3837000" cy="1190100"/>
          </a:xfrm>
          <a:prstGeom prst="rect">
            <a:avLst/>
          </a:prstGeom>
          <a:solidFill>
            <a:srgbClr val="FFFFFF"/>
          </a:solidFill>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200">
                <a:latin typeface="Lato"/>
                <a:ea typeface="Lato"/>
                <a:cs typeface="Lato"/>
                <a:sym typeface="Lato"/>
              </a:rPr>
              <a:t>Bit.ly is a link management platform that it allows you to customize the URL of a hyperlink and track the click-rates on your shared links.</a:t>
            </a:r>
            <a:endParaRPr sz="1200">
              <a:latin typeface="Lato"/>
              <a:ea typeface="Lato"/>
              <a:cs typeface="Lato"/>
              <a:sym typeface="Lato"/>
            </a:endParaRPr>
          </a:p>
        </p:txBody>
      </p:sp>
      <p:pic>
        <p:nvPicPr>
          <p:cNvPr id="334" name="Google Shape;334;p47"/>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335" name="Google Shape;335;p47"/>
          <p:cNvSpPr txBox="1">
            <a:spLocks noGrp="1"/>
          </p:cNvSpPr>
          <p:nvPr>
            <p:ph type="body" idx="2"/>
          </p:nvPr>
        </p:nvSpPr>
        <p:spPr>
          <a:xfrm>
            <a:off x="466175" y="1167175"/>
            <a:ext cx="3740400" cy="3264000"/>
          </a:xfrm>
          <a:prstGeom prst="rect">
            <a:avLst/>
          </a:prstGeom>
          <a:no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rgbClr val="FFFFFF"/>
                </a:solidFill>
                <a:latin typeface="Lato"/>
                <a:ea typeface="Lato"/>
                <a:cs typeface="Lato"/>
                <a:sym typeface="Lato"/>
              </a:rPr>
              <a:t>Bit.ly is another website who is using browser extensions to make it easier for user to use their platform.</a:t>
            </a:r>
            <a:endParaRPr sz="1200">
              <a:solidFill>
                <a:srgbClr val="FFFFFF"/>
              </a:solidFill>
              <a:latin typeface="Lato"/>
              <a:ea typeface="Lato"/>
              <a:cs typeface="Lato"/>
              <a:sym typeface="Lato"/>
            </a:endParaRPr>
          </a:p>
          <a:p>
            <a:pPr marL="0" lvl="0" indent="0" algn="l" rtl="0">
              <a:lnSpc>
                <a:spcPct val="115000"/>
              </a:lnSpc>
              <a:spcBef>
                <a:spcPts val="1600"/>
              </a:spcBef>
              <a:spcAft>
                <a:spcPts val="0"/>
              </a:spcAft>
              <a:buNone/>
            </a:pPr>
            <a:r>
              <a:rPr lang="en" sz="1200">
                <a:solidFill>
                  <a:srgbClr val="FFFFFF"/>
                </a:solidFill>
                <a:latin typeface="Lato"/>
                <a:ea typeface="Lato"/>
                <a:cs typeface="Lato"/>
                <a:sym typeface="Lato"/>
              </a:rPr>
              <a:t>Making it easier for users to share, consume, or react to content outside of a website expands the reach of that platform’s experience.</a:t>
            </a:r>
            <a:endParaRPr sz="1200">
              <a:solidFill>
                <a:srgbClr val="FFFFFF"/>
              </a:solidFill>
              <a:latin typeface="Lato"/>
              <a:ea typeface="Lato"/>
              <a:cs typeface="Lato"/>
              <a:sym typeface="Lato"/>
            </a:endParaRPr>
          </a:p>
          <a:p>
            <a:pPr marL="0" lvl="0" indent="0" algn="l" rtl="0">
              <a:lnSpc>
                <a:spcPct val="115000"/>
              </a:lnSpc>
              <a:spcBef>
                <a:spcPts val="1600"/>
              </a:spcBef>
              <a:spcAft>
                <a:spcPts val="1600"/>
              </a:spcAft>
              <a:buNone/>
            </a:pPr>
            <a:endParaRPr sz="1200">
              <a:solidFill>
                <a:srgbClr val="FFFFFF"/>
              </a:solidFill>
              <a:latin typeface="Lato"/>
              <a:ea typeface="Lato"/>
              <a:cs typeface="Lato"/>
              <a:sym typeface="Lato"/>
            </a:endParaRPr>
          </a:p>
        </p:txBody>
      </p:sp>
      <p:pic>
        <p:nvPicPr>
          <p:cNvPr id="336" name="Google Shape;336;p47"/>
          <p:cNvPicPr preferRelativeResize="0"/>
          <p:nvPr/>
        </p:nvPicPr>
        <p:blipFill rotWithShape="1">
          <a:blip r:embed="rId4">
            <a:alphaModFix/>
          </a:blip>
          <a:srcRect l="43668" b="19348"/>
          <a:stretch/>
        </p:blipFill>
        <p:spPr>
          <a:xfrm>
            <a:off x="5141337" y="486275"/>
            <a:ext cx="2213076" cy="2834400"/>
          </a:xfrm>
          <a:prstGeom prst="rect">
            <a:avLst/>
          </a:prstGeom>
          <a:noFill/>
          <a:ln w="38100" cap="flat" cmpd="sng">
            <a:solidFill>
              <a:srgbClr val="1593D6"/>
            </a:solidFill>
            <a:prstDash val="solid"/>
            <a:round/>
            <a:headEnd type="none" w="sm" len="sm"/>
            <a:tailEnd type="none" w="sm" len="sm"/>
          </a:ln>
        </p:spPr>
      </p:pic>
      <p:sp>
        <p:nvSpPr>
          <p:cNvPr id="337" name="Google Shape;337;p47"/>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41"/>
        <p:cNvGrpSpPr/>
        <p:nvPr/>
      </p:nvGrpSpPr>
      <p:grpSpPr>
        <a:xfrm>
          <a:off x="0" y="0"/>
          <a:ext cx="0" cy="0"/>
          <a:chOff x="0" y="0"/>
          <a:chExt cx="0" cy="0"/>
        </a:xfrm>
      </p:grpSpPr>
      <p:sp>
        <p:nvSpPr>
          <p:cNvPr id="342" name="Google Shape;342;p48"/>
          <p:cNvSpPr txBox="1">
            <a:spLocks noGrp="1"/>
          </p:cNvSpPr>
          <p:nvPr>
            <p:ph type="body" idx="2"/>
          </p:nvPr>
        </p:nvSpPr>
        <p:spPr>
          <a:xfrm>
            <a:off x="5034450" y="3629025"/>
            <a:ext cx="3837000" cy="1290000"/>
          </a:xfrm>
          <a:prstGeom prst="rect">
            <a:avLst/>
          </a:prstGeom>
          <a:solidFill>
            <a:srgbClr val="FFFFFF"/>
          </a:solidFill>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200">
                <a:latin typeface="Lato"/>
                <a:ea typeface="Lato"/>
                <a:cs typeface="Lato"/>
                <a:sym typeface="Lato"/>
              </a:rPr>
              <a:t>TweetDeck is an application for desktop computers and tablets which lets Twitter’s users track multiple feeds based on people, businesses, or trending topics.</a:t>
            </a:r>
            <a:endParaRPr sz="1200">
              <a:latin typeface="Lato"/>
              <a:ea typeface="Lato"/>
              <a:cs typeface="Lato"/>
              <a:sym typeface="Lato"/>
            </a:endParaRPr>
          </a:p>
        </p:txBody>
      </p:sp>
      <p:pic>
        <p:nvPicPr>
          <p:cNvPr id="343" name="Google Shape;343;p48"/>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344" name="Google Shape;344;p48"/>
          <p:cNvPicPr preferRelativeResize="0"/>
          <p:nvPr/>
        </p:nvPicPr>
        <p:blipFill>
          <a:blip r:embed="rId4">
            <a:alphaModFix/>
          </a:blip>
          <a:stretch>
            <a:fillRect/>
          </a:stretch>
        </p:blipFill>
        <p:spPr>
          <a:xfrm>
            <a:off x="5098509" y="1055400"/>
            <a:ext cx="3709590" cy="2171599"/>
          </a:xfrm>
          <a:prstGeom prst="rect">
            <a:avLst/>
          </a:prstGeom>
          <a:noFill/>
          <a:ln w="38100" cap="flat" cmpd="sng">
            <a:solidFill>
              <a:srgbClr val="1593D6"/>
            </a:solidFill>
            <a:prstDash val="solid"/>
            <a:round/>
            <a:headEnd type="none" w="sm" len="sm"/>
            <a:tailEnd type="none" w="sm" len="sm"/>
          </a:ln>
        </p:spPr>
      </p:pic>
      <p:sp>
        <p:nvSpPr>
          <p:cNvPr id="345" name="Google Shape;345;p48"/>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
        <p:nvSpPr>
          <p:cNvPr id="346" name="Google Shape;346;p48"/>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50"/>
        <p:cNvGrpSpPr/>
        <p:nvPr/>
      </p:nvGrpSpPr>
      <p:grpSpPr>
        <a:xfrm>
          <a:off x="0" y="0"/>
          <a:ext cx="0" cy="0"/>
          <a:chOff x="0" y="0"/>
          <a:chExt cx="0" cy="0"/>
        </a:xfrm>
      </p:grpSpPr>
      <p:sp>
        <p:nvSpPr>
          <p:cNvPr id="351" name="Google Shape;351;p49"/>
          <p:cNvSpPr txBox="1">
            <a:spLocks noGrp="1"/>
          </p:cNvSpPr>
          <p:nvPr>
            <p:ph type="body" idx="2"/>
          </p:nvPr>
        </p:nvSpPr>
        <p:spPr>
          <a:xfrm>
            <a:off x="5034450" y="3363950"/>
            <a:ext cx="3837000" cy="1478700"/>
          </a:xfrm>
          <a:prstGeom prst="rect">
            <a:avLst/>
          </a:prstGeom>
          <a:solidFill>
            <a:srgbClr val="FFFFFF"/>
          </a:solidFill>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Lato"/>
                <a:ea typeface="Lato"/>
                <a:cs typeface="Lato"/>
                <a:sym typeface="Lato"/>
              </a:rPr>
              <a:t>This tool was not owned by Twitter at first. It was acquired by the social media giant in 2011. </a:t>
            </a:r>
            <a:endParaRPr sz="1200">
              <a:latin typeface="Lato"/>
              <a:ea typeface="Lato"/>
              <a:cs typeface="Lato"/>
              <a:sym typeface="Lato"/>
            </a:endParaRPr>
          </a:p>
          <a:p>
            <a:pPr marL="0" lvl="0" indent="0" algn="l" rtl="0">
              <a:lnSpc>
                <a:spcPct val="115000"/>
              </a:lnSpc>
              <a:spcBef>
                <a:spcPts val="1600"/>
              </a:spcBef>
              <a:spcAft>
                <a:spcPts val="1600"/>
              </a:spcAft>
              <a:buNone/>
            </a:pPr>
            <a:r>
              <a:rPr lang="en" sz="1200">
                <a:latin typeface="Lato"/>
                <a:ea typeface="Lato"/>
                <a:cs typeface="Lato"/>
                <a:sym typeface="Lato"/>
              </a:rPr>
              <a:t>This information management tool was clearly very effective in aiding users’ consumption of content and became very popular because of it.</a:t>
            </a:r>
            <a:endParaRPr sz="1200">
              <a:latin typeface="Lato"/>
              <a:ea typeface="Lato"/>
              <a:cs typeface="Lato"/>
              <a:sym typeface="Lato"/>
            </a:endParaRPr>
          </a:p>
        </p:txBody>
      </p:sp>
      <p:pic>
        <p:nvPicPr>
          <p:cNvPr id="352" name="Google Shape;352;p49"/>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353" name="Google Shape;353;p49"/>
          <p:cNvPicPr preferRelativeResize="0"/>
          <p:nvPr/>
        </p:nvPicPr>
        <p:blipFill rotWithShape="1">
          <a:blip r:embed="rId4">
            <a:alphaModFix/>
          </a:blip>
          <a:srcRect r="64540" b="49932"/>
          <a:stretch/>
        </p:blipFill>
        <p:spPr>
          <a:xfrm>
            <a:off x="5163127" y="523575"/>
            <a:ext cx="2924573" cy="2417324"/>
          </a:xfrm>
          <a:prstGeom prst="rect">
            <a:avLst/>
          </a:prstGeom>
          <a:noFill/>
          <a:ln w="38100" cap="flat" cmpd="sng">
            <a:solidFill>
              <a:srgbClr val="1593D6"/>
            </a:solidFill>
            <a:prstDash val="solid"/>
            <a:round/>
            <a:headEnd type="none" w="sm" len="sm"/>
            <a:tailEnd type="none" w="sm" len="sm"/>
          </a:ln>
        </p:spPr>
      </p:pic>
      <p:sp>
        <p:nvSpPr>
          <p:cNvPr id="354" name="Google Shape;354;p49"/>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
        <p:nvSpPr>
          <p:cNvPr id="355" name="Google Shape;355;p49"/>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59"/>
        <p:cNvGrpSpPr/>
        <p:nvPr/>
      </p:nvGrpSpPr>
      <p:grpSpPr>
        <a:xfrm>
          <a:off x="0" y="0"/>
          <a:ext cx="0" cy="0"/>
          <a:chOff x="0" y="0"/>
          <a:chExt cx="0" cy="0"/>
        </a:xfrm>
      </p:grpSpPr>
      <p:sp>
        <p:nvSpPr>
          <p:cNvPr id="360" name="Google Shape;360;p50"/>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
        <p:nvSpPr>
          <p:cNvPr id="361" name="Google Shape;361;p50"/>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2" name="Google Shape;362;p50"/>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363" name="Google Shape;363;p50"/>
          <p:cNvSpPr txBox="1">
            <a:spLocks noGrp="1"/>
          </p:cNvSpPr>
          <p:nvPr>
            <p:ph type="body" idx="4294967295"/>
          </p:nvPr>
        </p:nvSpPr>
        <p:spPr>
          <a:xfrm>
            <a:off x="4832400" y="1127275"/>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ato"/>
                <a:ea typeface="Lato"/>
                <a:cs typeface="Lato"/>
                <a:sym typeface="Lato"/>
              </a:rPr>
              <a:t>Take users outside the space they are used to to break down mental models.</a:t>
            </a:r>
            <a:endParaRPr sz="1400">
              <a:latin typeface="Lato"/>
              <a:ea typeface="Lato"/>
              <a:cs typeface="Lato"/>
              <a:sym typeface="Lato"/>
            </a:endParaRPr>
          </a:p>
          <a:p>
            <a:pPr marL="0" lvl="0" indent="0" algn="l" rtl="0">
              <a:spcBef>
                <a:spcPts val="1600"/>
              </a:spcBef>
              <a:spcAft>
                <a:spcPts val="0"/>
              </a:spcAft>
              <a:buNone/>
            </a:pPr>
            <a:r>
              <a:rPr lang="en" sz="1400">
                <a:latin typeface="Lato"/>
                <a:ea typeface="Lato"/>
                <a:cs typeface="Lato"/>
                <a:sym typeface="Lato"/>
              </a:rPr>
              <a:t>Make it easier for users to share and post.</a:t>
            </a:r>
            <a:endParaRPr sz="1400">
              <a:latin typeface="Lato"/>
              <a:ea typeface="Lato"/>
              <a:cs typeface="Lato"/>
              <a:sym typeface="Lato"/>
            </a:endParaRPr>
          </a:p>
          <a:p>
            <a:pPr marL="0" lvl="0" indent="0" algn="l" rtl="0">
              <a:spcBef>
                <a:spcPts val="1600"/>
              </a:spcBef>
              <a:spcAft>
                <a:spcPts val="0"/>
              </a:spcAft>
              <a:buNone/>
            </a:pPr>
            <a:r>
              <a:rPr lang="en" sz="1400">
                <a:latin typeface="Lato"/>
                <a:ea typeface="Lato"/>
                <a:cs typeface="Lato"/>
                <a:sym typeface="Lato"/>
              </a:rPr>
              <a:t>Give them the tools to curate what they feel is meaningful and direct it towards an audience who cares.</a:t>
            </a:r>
            <a:endParaRPr sz="1400">
              <a:latin typeface="Lato"/>
              <a:ea typeface="Lato"/>
              <a:cs typeface="Lato"/>
              <a:sym typeface="Lato"/>
            </a:endParaRPr>
          </a:p>
          <a:p>
            <a:pPr marL="0" lvl="0" indent="0" algn="l" rtl="0">
              <a:spcBef>
                <a:spcPts val="1600"/>
              </a:spcBef>
              <a:spcAft>
                <a:spcPts val="1600"/>
              </a:spcAft>
              <a:buNone/>
            </a:pPr>
            <a:endParaRPr sz="1400">
              <a:latin typeface="Lato"/>
              <a:ea typeface="Lato"/>
              <a:cs typeface="Lato"/>
              <a:sym typeface="Lato"/>
            </a:endParaRPr>
          </a:p>
        </p:txBody>
      </p:sp>
      <p:sp>
        <p:nvSpPr>
          <p:cNvPr id="364" name="Google Shape;364;p50"/>
          <p:cNvSpPr txBox="1">
            <a:spLocks noGrp="1"/>
          </p:cNvSpPr>
          <p:nvPr>
            <p:ph type="body" idx="4294967295"/>
          </p:nvPr>
        </p:nvSpPr>
        <p:spPr>
          <a:xfrm>
            <a:off x="565100" y="1927275"/>
            <a:ext cx="3296700" cy="309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FFFFFF"/>
                </a:solidFill>
                <a:latin typeface="Lato"/>
                <a:ea typeface="Lato"/>
                <a:cs typeface="Lato"/>
                <a:sym typeface="Lato"/>
              </a:rPr>
              <a:t>By adapting the current browser extension to allow users to post and fully adopting a separate tool for consumption, LinkedIn can break down many obstacles restricting engagement.</a:t>
            </a:r>
            <a:endParaRPr sz="1200">
              <a:solidFill>
                <a:srgbClr val="FFFFFF"/>
              </a:solidFill>
              <a:latin typeface="Lato"/>
              <a:ea typeface="Lato"/>
              <a:cs typeface="Lato"/>
              <a:sym typeface="Lato"/>
            </a:endParaRPr>
          </a:p>
        </p:txBody>
      </p:sp>
      <p:sp>
        <p:nvSpPr>
          <p:cNvPr id="365" name="Google Shape;365;p50"/>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2"/>
            </a:pPr>
            <a:r>
              <a:rPr lang="en" sz="1800" u="sng">
                <a:solidFill>
                  <a:srgbClr val="FFFFFF"/>
                </a:solidFill>
                <a:latin typeface="Oswald Light"/>
                <a:ea typeface="Oswald Light"/>
                <a:cs typeface="Oswald Light"/>
                <a:sym typeface="Oswald Light"/>
              </a:rPr>
              <a:t>External Tools &amp; Applications</a:t>
            </a:r>
            <a:endParaRPr sz="1800" u="sng">
              <a:solidFill>
                <a:srgbClr val="FFFFFF"/>
              </a:solidFill>
              <a:latin typeface="Oswald Light"/>
              <a:ea typeface="Oswald Light"/>
              <a:cs typeface="Oswald Light"/>
              <a:sym typeface="Oswal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 Post Requests</a:t>
            </a:r>
            <a:endParaRPr/>
          </a:p>
        </p:txBody>
      </p:sp>
      <p:sp>
        <p:nvSpPr>
          <p:cNvPr id="371" name="Google Shape;371;p51"/>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sometimes feel paralyzed by the desire to post valuable content.</a:t>
            </a:r>
            <a:endParaRPr>
              <a:latin typeface="Lato"/>
              <a:ea typeface="Lato"/>
              <a:cs typeface="Lato"/>
              <a:sym typeface="Lato"/>
            </a:endParaRPr>
          </a:p>
          <a:p>
            <a:pPr marL="0" lvl="0" indent="0" algn="l" rtl="0">
              <a:lnSpc>
                <a:spcPct val="100000"/>
              </a:lnSpc>
              <a:spcBef>
                <a:spcPts val="0"/>
              </a:spcBef>
              <a:spcAft>
                <a:spcPts val="0"/>
              </a:spcAft>
              <a:buNone/>
            </a:pPr>
            <a:endParaRPr>
              <a:latin typeface="Lato"/>
              <a:ea typeface="Lato"/>
              <a:cs typeface="Lato"/>
              <a:sym typeface="Lato"/>
            </a:endParaRPr>
          </a:p>
          <a:p>
            <a:pPr marL="0" lvl="0" indent="0" algn="l" rtl="0">
              <a:lnSpc>
                <a:spcPct val="100000"/>
              </a:lnSpc>
              <a:spcBef>
                <a:spcPts val="0"/>
              </a:spcBef>
              <a:spcAft>
                <a:spcPts val="0"/>
              </a:spcAft>
              <a:buNone/>
            </a:pPr>
            <a:r>
              <a:rPr lang="en">
                <a:latin typeface="Lato"/>
                <a:ea typeface="Lato"/>
                <a:cs typeface="Lato"/>
                <a:sym typeface="Lato"/>
              </a:rPr>
              <a:t>Emotions: overwhelmed/ feeling inadequate</a:t>
            </a:r>
            <a:endParaRPr>
              <a:latin typeface="Lato"/>
              <a:ea typeface="Lato"/>
              <a:cs typeface="Lato"/>
              <a:sym typeface="Lato"/>
            </a:endParaRPr>
          </a:p>
          <a:p>
            <a:pPr marL="0" lvl="0" indent="0" algn="l" rtl="0">
              <a:lnSpc>
                <a:spcPct val="100000"/>
              </a:lnSpc>
              <a:spcBef>
                <a:spcPts val="0"/>
              </a:spcBef>
              <a:spcAft>
                <a:spcPts val="0"/>
              </a:spcAft>
              <a:buNone/>
            </a:pPr>
            <a:endParaRPr>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“When I feel like it’s not something I’m going to do well in, I won’t start.”-BO</a:t>
            </a:r>
            <a:endParaRPr i="1">
              <a:latin typeface="Lato"/>
              <a:ea typeface="Lato"/>
              <a:cs typeface="Lato"/>
              <a:sym typeface="Lato"/>
            </a:endParaRPr>
          </a:p>
          <a:p>
            <a:pPr marL="0" lvl="0" indent="0" algn="l" rtl="0">
              <a:lnSpc>
                <a:spcPct val="100000"/>
              </a:lnSpc>
              <a:spcBef>
                <a:spcPts val="0"/>
              </a:spcBef>
              <a:spcAft>
                <a:spcPts val="0"/>
              </a:spcAft>
              <a:buNone/>
            </a:pPr>
            <a:endParaRPr i="1">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don’t have any feedback to know if it’s ok.” -BO</a:t>
            </a:r>
            <a:endParaRPr i="1">
              <a:latin typeface="Lato"/>
              <a:ea typeface="Lato"/>
              <a:cs typeface="Lato"/>
              <a:sym typeface="Lato"/>
            </a:endParaRPr>
          </a:p>
          <a:p>
            <a:pPr marL="0" lvl="0" indent="0" algn="l" rtl="0">
              <a:lnSpc>
                <a:spcPct val="100000"/>
              </a:lnSpc>
              <a:spcBef>
                <a:spcPts val="0"/>
              </a:spcBef>
              <a:spcAft>
                <a:spcPts val="0"/>
              </a:spcAft>
              <a:buNone/>
            </a:pPr>
            <a:endParaRPr i="1">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want to post things that are relevant to my network” -HY</a:t>
            </a:r>
            <a:endParaRPr i="1">
              <a:latin typeface="Lato"/>
              <a:ea typeface="Lato"/>
              <a:cs typeface="Lato"/>
              <a:sym typeface="Lato"/>
            </a:endParaRPr>
          </a:p>
          <a:p>
            <a:pPr marL="0" lvl="0" indent="0" algn="l" rtl="0">
              <a:lnSpc>
                <a:spcPct val="100000"/>
              </a:lnSpc>
              <a:spcBef>
                <a:spcPts val="0"/>
              </a:spcBef>
              <a:spcAft>
                <a:spcPts val="1600"/>
              </a:spcAft>
              <a:buNone/>
            </a:pPr>
            <a:endParaRPr>
              <a:latin typeface="Lato"/>
              <a:ea typeface="Lato"/>
              <a:cs typeface="Lato"/>
              <a:sym typeface="Lato"/>
            </a:endParaRPr>
          </a:p>
        </p:txBody>
      </p:sp>
      <p:sp>
        <p:nvSpPr>
          <p:cNvPr id="372" name="Google Shape;372;p51"/>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ato"/>
                <a:ea typeface="Lato"/>
                <a:cs typeface="Lato"/>
                <a:sym typeface="Lato"/>
              </a:rPr>
              <a:t>Recommendation: Implement a post request feature that will allow users to nominate others to post about useful or in-demand topics.</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Post requests will inspire users to post because they’ll know what topics people find useful.</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Growing Professionals and Task Oriented Users will feel empowered by the encouragement of others.</a:t>
            </a: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lnSpc>
                <a:spcPct val="115000"/>
              </a:lnSpc>
              <a:spcBef>
                <a:spcPts val="1600"/>
              </a:spcBef>
              <a:spcAft>
                <a:spcPts val="1600"/>
              </a:spcAft>
              <a:buNone/>
            </a:pPr>
            <a:endParaRPr>
              <a:latin typeface="Lato"/>
              <a:ea typeface="Lato"/>
              <a:cs typeface="Lato"/>
              <a:sym typeface="Lato"/>
            </a:endParaRPr>
          </a:p>
        </p:txBody>
      </p:sp>
      <p:pic>
        <p:nvPicPr>
          <p:cNvPr id="373" name="Google Shape;373;p51"/>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77"/>
        <p:cNvGrpSpPr/>
        <p:nvPr/>
      </p:nvGrpSpPr>
      <p:grpSpPr>
        <a:xfrm>
          <a:off x="0" y="0"/>
          <a:ext cx="0" cy="0"/>
          <a:chOff x="0" y="0"/>
          <a:chExt cx="0" cy="0"/>
        </a:xfrm>
      </p:grpSpPr>
      <p:sp>
        <p:nvSpPr>
          <p:cNvPr id="378" name="Google Shape;378;p52"/>
          <p:cNvSpPr txBox="1">
            <a:spLocks noGrp="1"/>
          </p:cNvSpPr>
          <p:nvPr>
            <p:ph type="body" idx="2"/>
          </p:nvPr>
        </p:nvSpPr>
        <p:spPr>
          <a:xfrm>
            <a:off x="4951563" y="3252250"/>
            <a:ext cx="3837000" cy="1713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Lato"/>
                <a:ea typeface="Lato"/>
                <a:cs typeface="Lato"/>
                <a:sym typeface="Lato"/>
              </a:rPr>
              <a:t>Ice Bucket Challenge participants nominated others to participate in challenge. </a:t>
            </a:r>
            <a:endParaRPr sz="1200">
              <a:latin typeface="Lato"/>
              <a:ea typeface="Lato"/>
              <a:cs typeface="Lato"/>
              <a:sym typeface="Lato"/>
            </a:endParaRPr>
          </a:p>
          <a:p>
            <a:pPr marL="0" lvl="0" indent="0" algn="l" rtl="0">
              <a:lnSpc>
                <a:spcPct val="115000"/>
              </a:lnSpc>
              <a:spcBef>
                <a:spcPts val="1600"/>
              </a:spcBef>
              <a:spcAft>
                <a:spcPts val="0"/>
              </a:spcAft>
              <a:buNone/>
            </a:pPr>
            <a:r>
              <a:rPr lang="en" sz="1200">
                <a:latin typeface="Lato"/>
                <a:ea typeface="Lato"/>
                <a:cs typeface="Lato"/>
                <a:sym typeface="Lato"/>
              </a:rPr>
              <a:t>Challenges create “healthy” peer pressure.</a:t>
            </a:r>
            <a:endParaRPr sz="1200">
              <a:latin typeface="Lato"/>
              <a:ea typeface="Lato"/>
              <a:cs typeface="Lato"/>
              <a:sym typeface="Lato"/>
            </a:endParaRPr>
          </a:p>
          <a:p>
            <a:pPr marL="0" lvl="0" indent="0" algn="l" rtl="0">
              <a:spcBef>
                <a:spcPts val="1600"/>
              </a:spcBef>
              <a:spcAft>
                <a:spcPts val="1600"/>
              </a:spcAft>
              <a:buNone/>
            </a:pPr>
            <a:endParaRPr sz="1200">
              <a:latin typeface="Lato"/>
              <a:ea typeface="Lato"/>
              <a:cs typeface="Lato"/>
              <a:sym typeface="Lato"/>
            </a:endParaRPr>
          </a:p>
        </p:txBody>
      </p:sp>
      <p:sp>
        <p:nvSpPr>
          <p:cNvPr id="379" name="Google Shape;379;p52"/>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 name="Google Shape;380;p52"/>
          <p:cNvPicPr preferRelativeResize="0"/>
          <p:nvPr/>
        </p:nvPicPr>
        <p:blipFill>
          <a:blip r:embed="rId3">
            <a:alphaModFix/>
          </a:blip>
          <a:stretch>
            <a:fillRect/>
          </a:stretch>
        </p:blipFill>
        <p:spPr>
          <a:xfrm>
            <a:off x="5034450" y="625417"/>
            <a:ext cx="3671225" cy="2102611"/>
          </a:xfrm>
          <a:prstGeom prst="rect">
            <a:avLst/>
          </a:prstGeom>
          <a:noFill/>
          <a:ln>
            <a:noFill/>
          </a:ln>
        </p:spPr>
      </p:pic>
      <p:pic>
        <p:nvPicPr>
          <p:cNvPr id="381" name="Google Shape;381;p52"/>
          <p:cNvPicPr preferRelativeResize="0"/>
          <p:nvPr/>
        </p:nvPicPr>
        <p:blipFill>
          <a:blip r:embed="rId4">
            <a:alphaModFix/>
          </a:blip>
          <a:stretch>
            <a:fillRect/>
          </a:stretch>
        </p:blipFill>
        <p:spPr>
          <a:xfrm>
            <a:off x="8439925" y="223500"/>
            <a:ext cx="392375" cy="392375"/>
          </a:xfrm>
          <a:prstGeom prst="rect">
            <a:avLst/>
          </a:prstGeom>
          <a:noFill/>
          <a:ln>
            <a:noFill/>
          </a:ln>
        </p:spPr>
      </p:pic>
      <p:sp>
        <p:nvSpPr>
          <p:cNvPr id="382" name="Google Shape;382;p52"/>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3"/>
            </a:pPr>
            <a:r>
              <a:rPr lang="en" sz="1800" u="sng">
                <a:solidFill>
                  <a:srgbClr val="FFFFFF"/>
                </a:solidFill>
                <a:latin typeface="Oswald Light"/>
                <a:ea typeface="Oswald Light"/>
                <a:cs typeface="Oswald Light"/>
                <a:sym typeface="Oswald Light"/>
              </a:rPr>
              <a:t>Post Requests</a:t>
            </a:r>
            <a:endParaRPr sz="1800" u="sng">
              <a:solidFill>
                <a:srgbClr val="FFFFFF"/>
              </a:solidFill>
              <a:latin typeface="Oswald Light"/>
              <a:ea typeface="Oswald Light"/>
              <a:cs typeface="Oswald Light"/>
              <a:sym typeface="Oswald Light"/>
            </a:endParaRPr>
          </a:p>
        </p:txBody>
      </p:sp>
      <p:sp>
        <p:nvSpPr>
          <p:cNvPr id="383" name="Google Shape;383;p52"/>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387"/>
        <p:cNvGrpSpPr/>
        <p:nvPr/>
      </p:nvGrpSpPr>
      <p:grpSpPr>
        <a:xfrm>
          <a:off x="0" y="0"/>
          <a:ext cx="0" cy="0"/>
          <a:chOff x="0" y="0"/>
          <a:chExt cx="0" cy="0"/>
        </a:xfrm>
      </p:grpSpPr>
      <p:sp>
        <p:nvSpPr>
          <p:cNvPr id="388" name="Google Shape;388;p53"/>
          <p:cNvSpPr txBox="1">
            <a:spLocks noGrp="1"/>
          </p:cNvSpPr>
          <p:nvPr>
            <p:ph type="body" idx="2"/>
          </p:nvPr>
        </p:nvSpPr>
        <p:spPr>
          <a:xfrm>
            <a:off x="4932475" y="929575"/>
            <a:ext cx="3837000" cy="3695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latin typeface="Lato"/>
                <a:ea typeface="Lato"/>
                <a:cs typeface="Lato"/>
                <a:sym typeface="Lato"/>
              </a:rPr>
              <a:t>Users will be “nudged” to post by the encouragement and “pressure” of others.</a:t>
            </a:r>
            <a:endParaRPr sz="1400">
              <a:latin typeface="Lato"/>
              <a:ea typeface="Lato"/>
              <a:cs typeface="Lato"/>
              <a:sym typeface="Lato"/>
            </a:endParaRPr>
          </a:p>
          <a:p>
            <a:pPr marL="0" lvl="0" indent="0" algn="l" rtl="0">
              <a:lnSpc>
                <a:spcPct val="115000"/>
              </a:lnSpc>
              <a:spcBef>
                <a:spcPts val="1600"/>
              </a:spcBef>
              <a:spcAft>
                <a:spcPts val="0"/>
              </a:spcAft>
              <a:buNone/>
            </a:pPr>
            <a:r>
              <a:rPr lang="en" sz="1400">
                <a:latin typeface="Lato"/>
                <a:ea typeface="Lato"/>
                <a:cs typeface="Lato"/>
                <a:sym typeface="Lato"/>
              </a:rPr>
              <a:t>More posting will produce a more active community, which will then inspire other less engaged users (task-oriented) to post.</a:t>
            </a:r>
            <a:endParaRPr sz="1400">
              <a:latin typeface="Lato"/>
              <a:ea typeface="Lato"/>
              <a:cs typeface="Lato"/>
              <a:sym typeface="Lato"/>
            </a:endParaRPr>
          </a:p>
          <a:p>
            <a:pPr marL="0" lvl="0" indent="0" algn="l" rtl="0">
              <a:spcBef>
                <a:spcPts val="1600"/>
              </a:spcBef>
              <a:spcAft>
                <a:spcPts val="1600"/>
              </a:spcAft>
              <a:buNone/>
            </a:pPr>
            <a:endParaRPr sz="1400">
              <a:latin typeface="Lato"/>
              <a:ea typeface="Lato"/>
              <a:cs typeface="Lato"/>
              <a:sym typeface="Lato"/>
            </a:endParaRPr>
          </a:p>
        </p:txBody>
      </p:sp>
      <p:sp>
        <p:nvSpPr>
          <p:cNvPr id="389" name="Google Shape;389;p53"/>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53"/>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391" name="Google Shape;391;p53"/>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3"/>
            </a:pPr>
            <a:r>
              <a:rPr lang="en" sz="1800" u="sng">
                <a:solidFill>
                  <a:srgbClr val="FFFFFF"/>
                </a:solidFill>
                <a:latin typeface="Oswald Light"/>
                <a:ea typeface="Oswald Light"/>
                <a:cs typeface="Oswald Light"/>
                <a:sym typeface="Oswald Light"/>
              </a:rPr>
              <a:t>Post Requests</a:t>
            </a:r>
            <a:endParaRPr sz="1800" u="sng">
              <a:solidFill>
                <a:srgbClr val="FFFFFF"/>
              </a:solidFill>
              <a:latin typeface="Oswald Light"/>
              <a:ea typeface="Oswald Light"/>
              <a:cs typeface="Oswald Light"/>
              <a:sym typeface="Oswald Light"/>
            </a:endParaRPr>
          </a:p>
        </p:txBody>
      </p:sp>
      <p:sp>
        <p:nvSpPr>
          <p:cNvPr id="392" name="Google Shape;392;p53"/>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119"/>
        <p:cNvGrpSpPr/>
        <p:nvPr/>
      </p:nvGrpSpPr>
      <p:grpSpPr>
        <a:xfrm>
          <a:off x="0" y="0"/>
          <a:ext cx="0" cy="0"/>
          <a:chOff x="0" y="0"/>
          <a:chExt cx="0" cy="0"/>
        </a:xfrm>
      </p:grpSpPr>
      <p:sp>
        <p:nvSpPr>
          <p:cNvPr id="120" name="Google Shape;120;p27"/>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Clr>
                <a:srgbClr val="FFFFFF"/>
              </a:buClr>
              <a:buSzPts val="3600"/>
              <a:buFont typeface="Oswald"/>
              <a:buAutoNum type="arabicPeriod"/>
            </a:pPr>
            <a:r>
              <a:rPr lang="en" sz="3600">
                <a:solidFill>
                  <a:srgbClr val="FFFFFF"/>
                </a:solidFill>
                <a:latin typeface="Oswald"/>
                <a:ea typeface="Oswald"/>
                <a:cs typeface="Oswald"/>
                <a:sym typeface="Oswald"/>
              </a:rPr>
              <a:t>The challenge</a:t>
            </a:r>
            <a:endParaRPr sz="3600">
              <a:solidFill>
                <a:srgbClr val="FFFFFF"/>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4. Micro-contributions</a:t>
            </a:r>
            <a:endParaRPr/>
          </a:p>
        </p:txBody>
      </p:sp>
      <p:sp>
        <p:nvSpPr>
          <p:cNvPr id="398" name="Google Shape;398;p54"/>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highlight>
                  <a:srgbClr val="FFFFFF"/>
                </a:highlight>
                <a:latin typeface="Lato"/>
                <a:ea typeface="Lato"/>
                <a:cs typeface="Lato"/>
                <a:sym typeface="Lato"/>
              </a:rPr>
              <a:t>Users sometimes feel LinkedIn is a very professional space.</a:t>
            </a:r>
            <a:endParaRPr>
              <a:highlight>
                <a:srgbClr val="FFFFFF"/>
              </a:highlight>
              <a:latin typeface="Lato"/>
              <a:ea typeface="Lato"/>
              <a:cs typeface="Lato"/>
              <a:sym typeface="Lato"/>
            </a:endParaRPr>
          </a:p>
          <a:p>
            <a:pPr marL="0" lvl="0" indent="0" algn="l" rtl="0">
              <a:lnSpc>
                <a:spcPct val="100000"/>
              </a:lnSpc>
              <a:spcBef>
                <a:spcPts val="0"/>
              </a:spcBef>
              <a:spcAft>
                <a:spcPts val="0"/>
              </a:spcAft>
              <a:buNone/>
            </a:pPr>
            <a:endParaRPr>
              <a:highlight>
                <a:srgbClr val="FFFFFF"/>
              </a:highlight>
              <a:latin typeface="Lato"/>
              <a:ea typeface="Lato"/>
              <a:cs typeface="Lato"/>
              <a:sym typeface="Lato"/>
            </a:endParaRPr>
          </a:p>
          <a:p>
            <a:pPr marL="0" lvl="0" indent="0" algn="l" rtl="0">
              <a:lnSpc>
                <a:spcPct val="100000"/>
              </a:lnSpc>
              <a:spcBef>
                <a:spcPts val="0"/>
              </a:spcBef>
              <a:spcAft>
                <a:spcPts val="0"/>
              </a:spcAft>
              <a:buNone/>
            </a:pPr>
            <a:r>
              <a:rPr lang="en">
                <a:highlight>
                  <a:srgbClr val="FFFFFF"/>
                </a:highlight>
                <a:latin typeface="Lato"/>
                <a:ea typeface="Lato"/>
                <a:cs typeface="Lato"/>
                <a:sym typeface="Lato"/>
              </a:rPr>
              <a:t>Mental model: Only for recruiting/look for a job</a:t>
            </a:r>
            <a:endParaRPr>
              <a:highlight>
                <a:srgbClr val="FFFFFF"/>
              </a:highlight>
              <a:latin typeface="Lato"/>
              <a:ea typeface="Lato"/>
              <a:cs typeface="Lato"/>
              <a:sym typeface="Lato"/>
            </a:endParaRPr>
          </a:p>
          <a:p>
            <a:pPr marL="0" lvl="0" indent="0" algn="l" rtl="0">
              <a:lnSpc>
                <a:spcPct val="100000"/>
              </a:lnSpc>
              <a:spcBef>
                <a:spcPts val="0"/>
              </a:spcBef>
              <a:spcAft>
                <a:spcPts val="0"/>
              </a:spcAft>
              <a:buNone/>
            </a:pPr>
            <a:endParaRPr>
              <a:highlight>
                <a:srgbClr val="FFFFFF"/>
              </a:highlight>
              <a:latin typeface="Lato"/>
              <a:ea typeface="Lato"/>
              <a:cs typeface="Lato"/>
              <a:sym typeface="Lato"/>
            </a:endParaRPr>
          </a:p>
          <a:p>
            <a:pPr marL="0" lvl="0" indent="0" algn="l" rtl="0">
              <a:lnSpc>
                <a:spcPct val="100000"/>
              </a:lnSpc>
              <a:spcBef>
                <a:spcPts val="0"/>
              </a:spcBef>
              <a:spcAft>
                <a:spcPts val="0"/>
              </a:spcAft>
              <a:buNone/>
            </a:pPr>
            <a:r>
              <a:rPr lang="en" i="1">
                <a:highlight>
                  <a:srgbClr val="FFFFFF"/>
                </a:highlight>
                <a:latin typeface="Lato"/>
                <a:ea typeface="Lato"/>
                <a:cs typeface="Lato"/>
                <a:sym typeface="Lato"/>
              </a:rPr>
              <a:t>"I never engage with any content on Linkedin, I never ever read the feed." -RT</a:t>
            </a:r>
            <a:endParaRPr i="1">
              <a:highlight>
                <a:srgbClr val="FFFFFF"/>
              </a:highlight>
              <a:latin typeface="Lato"/>
              <a:ea typeface="Lato"/>
              <a:cs typeface="Lato"/>
              <a:sym typeface="Lato"/>
            </a:endParaRPr>
          </a:p>
          <a:p>
            <a:pPr marL="0" lvl="0" indent="0" algn="l" rtl="0">
              <a:lnSpc>
                <a:spcPct val="100000"/>
              </a:lnSpc>
              <a:spcBef>
                <a:spcPts val="0"/>
              </a:spcBef>
              <a:spcAft>
                <a:spcPts val="0"/>
              </a:spcAft>
              <a:buNone/>
            </a:pPr>
            <a:endParaRPr i="1">
              <a:highlight>
                <a:srgbClr val="FFFFFF"/>
              </a:highlight>
              <a:latin typeface="Lato"/>
              <a:ea typeface="Lato"/>
              <a:cs typeface="Lato"/>
              <a:sym typeface="Lato"/>
            </a:endParaRPr>
          </a:p>
          <a:p>
            <a:pPr marL="0" lvl="0" indent="0" algn="l" rtl="0">
              <a:lnSpc>
                <a:spcPct val="100000"/>
              </a:lnSpc>
              <a:spcBef>
                <a:spcPts val="0"/>
              </a:spcBef>
              <a:spcAft>
                <a:spcPts val="0"/>
              </a:spcAft>
              <a:buNone/>
            </a:pPr>
            <a:r>
              <a:rPr lang="en" i="1">
                <a:highlight>
                  <a:srgbClr val="FFFFFF"/>
                </a:highlight>
                <a:latin typeface="Lato"/>
                <a:ea typeface="Lato"/>
                <a:cs typeface="Lato"/>
                <a:sym typeface="Lato"/>
              </a:rPr>
              <a:t>“</a:t>
            </a:r>
            <a:r>
              <a:rPr lang="en" i="1">
                <a:latin typeface="Lato"/>
                <a:ea typeface="Lato"/>
                <a:cs typeface="Lato"/>
                <a:sym typeface="Lato"/>
              </a:rPr>
              <a:t>"I see it as a recruiter's playground." -FS</a:t>
            </a:r>
            <a:endParaRPr i="1">
              <a:highlight>
                <a:srgbClr val="FFFFFF"/>
              </a:highlight>
              <a:latin typeface="Lato"/>
              <a:ea typeface="Lato"/>
              <a:cs typeface="Lato"/>
              <a:sym typeface="Lato"/>
            </a:endParaRPr>
          </a:p>
        </p:txBody>
      </p:sp>
      <p:sp>
        <p:nvSpPr>
          <p:cNvPr id="399" name="Google Shape;399;p54"/>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ato"/>
                <a:ea typeface="Lato"/>
                <a:cs typeface="Lato"/>
                <a:sym typeface="Lato"/>
              </a:rPr>
              <a:t>Recommendation: Create spaces for users to interact and participate. Ie. Quizzes, trivias, polls, giveaways...</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This can be a fun way to engage while receiving valuable content.</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Growing professionals might see this as a tool to participate and learn something new about themselves or others. </a:t>
            </a:r>
            <a:endParaRPr>
              <a:latin typeface="Lato"/>
              <a:ea typeface="Lato"/>
              <a:cs typeface="Lato"/>
              <a:sym typeface="Lato"/>
            </a:endParaRPr>
          </a:p>
          <a:p>
            <a:pPr marL="0" lvl="0" indent="0" algn="l" rtl="0">
              <a:lnSpc>
                <a:spcPct val="115000"/>
              </a:lnSpc>
              <a:spcBef>
                <a:spcPts val="1600"/>
              </a:spcBef>
              <a:spcAft>
                <a:spcPts val="1600"/>
              </a:spcAft>
              <a:buNone/>
            </a:pPr>
            <a:endParaRPr>
              <a:highlight>
                <a:srgbClr val="FFFF00"/>
              </a:highlight>
              <a:latin typeface="Lato"/>
              <a:ea typeface="Lato"/>
              <a:cs typeface="Lato"/>
              <a:sym typeface="Lato"/>
            </a:endParaRPr>
          </a:p>
        </p:txBody>
      </p:sp>
      <p:pic>
        <p:nvPicPr>
          <p:cNvPr id="400" name="Google Shape;400;p54"/>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04"/>
        <p:cNvGrpSpPr/>
        <p:nvPr/>
      </p:nvGrpSpPr>
      <p:grpSpPr>
        <a:xfrm>
          <a:off x="0" y="0"/>
          <a:ext cx="0" cy="0"/>
          <a:chOff x="0" y="0"/>
          <a:chExt cx="0" cy="0"/>
        </a:xfrm>
      </p:grpSpPr>
      <p:sp>
        <p:nvSpPr>
          <p:cNvPr id="405" name="Google Shape;405;p55"/>
          <p:cNvSpPr txBox="1">
            <a:spLocks noGrp="1"/>
          </p:cNvSpPr>
          <p:nvPr>
            <p:ph type="body" idx="2"/>
          </p:nvPr>
        </p:nvSpPr>
        <p:spPr>
          <a:xfrm>
            <a:off x="4951563" y="3252250"/>
            <a:ext cx="3837000" cy="1713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200">
                <a:latin typeface="Lato"/>
                <a:ea typeface="Lato"/>
                <a:cs typeface="Lato"/>
                <a:sym typeface="Lato"/>
              </a:rPr>
              <a:t>Quizzes like “What is your communication style?”, or forums like “Ask the author” are easy to engage with, while being relevant for the users.</a:t>
            </a:r>
            <a:endParaRPr sz="1200">
              <a:latin typeface="Lato"/>
              <a:ea typeface="Lato"/>
              <a:cs typeface="Lato"/>
              <a:sym typeface="Lato"/>
            </a:endParaRPr>
          </a:p>
        </p:txBody>
      </p:sp>
      <p:sp>
        <p:nvSpPr>
          <p:cNvPr id="406" name="Google Shape;406;p55"/>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55"/>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408" name="Google Shape;408;p55"/>
          <p:cNvPicPr preferRelativeResize="0"/>
          <p:nvPr/>
        </p:nvPicPr>
        <p:blipFill>
          <a:blip r:embed="rId4">
            <a:alphaModFix/>
          </a:blip>
          <a:stretch>
            <a:fillRect/>
          </a:stretch>
        </p:blipFill>
        <p:spPr>
          <a:xfrm>
            <a:off x="4870400" y="324237"/>
            <a:ext cx="3034191" cy="1917334"/>
          </a:xfrm>
          <a:prstGeom prst="rect">
            <a:avLst/>
          </a:prstGeom>
          <a:noFill/>
          <a:ln>
            <a:noFill/>
          </a:ln>
        </p:spPr>
      </p:pic>
      <p:pic>
        <p:nvPicPr>
          <p:cNvPr id="409" name="Google Shape;409;p55"/>
          <p:cNvPicPr preferRelativeResize="0"/>
          <p:nvPr/>
        </p:nvPicPr>
        <p:blipFill rotWithShape="1">
          <a:blip r:embed="rId5">
            <a:alphaModFix/>
          </a:blip>
          <a:srcRect r="29238"/>
          <a:stretch/>
        </p:blipFill>
        <p:spPr>
          <a:xfrm>
            <a:off x="5511585" y="1476498"/>
            <a:ext cx="2716978" cy="1685690"/>
          </a:xfrm>
          <a:prstGeom prst="rect">
            <a:avLst/>
          </a:prstGeom>
          <a:noFill/>
          <a:ln>
            <a:noFill/>
          </a:ln>
        </p:spPr>
      </p:pic>
      <p:sp>
        <p:nvSpPr>
          <p:cNvPr id="410" name="Google Shape;410;p55"/>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4"/>
            </a:pPr>
            <a:r>
              <a:rPr lang="en" sz="1800" u="sng">
                <a:solidFill>
                  <a:srgbClr val="FFFFFF"/>
                </a:solidFill>
                <a:latin typeface="Oswald Light"/>
                <a:ea typeface="Oswald Light"/>
                <a:cs typeface="Oswald Light"/>
                <a:sym typeface="Oswald Light"/>
              </a:rPr>
              <a:t>Micro-contributions</a:t>
            </a:r>
            <a:endParaRPr sz="1800" u="sng">
              <a:solidFill>
                <a:srgbClr val="FFFFFF"/>
              </a:solidFill>
              <a:latin typeface="Oswald Light"/>
              <a:ea typeface="Oswald Light"/>
              <a:cs typeface="Oswald Light"/>
              <a:sym typeface="Oswald Light"/>
            </a:endParaRPr>
          </a:p>
        </p:txBody>
      </p:sp>
      <p:sp>
        <p:nvSpPr>
          <p:cNvPr id="411" name="Google Shape;411;p55"/>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pic>
        <p:nvPicPr>
          <p:cNvPr id="412" name="Google Shape;412;p55" descr="Resultado de imagen para create a poll"/>
          <p:cNvPicPr preferRelativeResize="0"/>
          <p:nvPr/>
        </p:nvPicPr>
        <p:blipFill>
          <a:blip r:embed="rId6">
            <a:alphaModFix/>
          </a:blip>
          <a:stretch>
            <a:fillRect/>
          </a:stretch>
        </p:blipFill>
        <p:spPr>
          <a:xfrm>
            <a:off x="7196084" y="1808100"/>
            <a:ext cx="1947916" cy="1685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16"/>
        <p:cNvGrpSpPr/>
        <p:nvPr/>
      </p:nvGrpSpPr>
      <p:grpSpPr>
        <a:xfrm>
          <a:off x="0" y="0"/>
          <a:ext cx="0" cy="0"/>
          <a:chOff x="0" y="0"/>
          <a:chExt cx="0" cy="0"/>
        </a:xfrm>
      </p:grpSpPr>
      <p:sp>
        <p:nvSpPr>
          <p:cNvPr id="417" name="Google Shape;417;p56"/>
          <p:cNvSpPr txBox="1">
            <a:spLocks noGrp="1"/>
          </p:cNvSpPr>
          <p:nvPr>
            <p:ph type="body" idx="2"/>
          </p:nvPr>
        </p:nvSpPr>
        <p:spPr>
          <a:xfrm>
            <a:off x="4951563" y="3252250"/>
            <a:ext cx="3837000" cy="1713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200">
                <a:latin typeface="Lato"/>
                <a:ea typeface="Lato"/>
                <a:cs typeface="Lato"/>
                <a:sym typeface="Lato"/>
              </a:rPr>
              <a:t>Giveaways can be a business opportunity for sponsors to deliver specific goods or content (ie. courses, resumé analysis, etc).</a:t>
            </a:r>
            <a:endParaRPr sz="1200">
              <a:latin typeface="Lato"/>
              <a:ea typeface="Lato"/>
              <a:cs typeface="Lato"/>
              <a:sym typeface="Lato"/>
            </a:endParaRPr>
          </a:p>
        </p:txBody>
      </p:sp>
      <p:sp>
        <p:nvSpPr>
          <p:cNvPr id="418" name="Google Shape;418;p56"/>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56"/>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420" name="Google Shape;420;p56"/>
          <p:cNvPicPr preferRelativeResize="0"/>
          <p:nvPr/>
        </p:nvPicPr>
        <p:blipFill>
          <a:blip r:embed="rId4">
            <a:alphaModFix/>
          </a:blip>
          <a:stretch>
            <a:fillRect/>
          </a:stretch>
        </p:blipFill>
        <p:spPr>
          <a:xfrm>
            <a:off x="4649400" y="1077578"/>
            <a:ext cx="2891014" cy="1763422"/>
          </a:xfrm>
          <a:prstGeom prst="rect">
            <a:avLst/>
          </a:prstGeom>
          <a:noFill/>
          <a:ln>
            <a:noFill/>
          </a:ln>
        </p:spPr>
      </p:pic>
      <p:pic>
        <p:nvPicPr>
          <p:cNvPr id="421" name="Google Shape;421;p56" descr="Imagen relacionada"/>
          <p:cNvPicPr preferRelativeResize="0"/>
          <p:nvPr/>
        </p:nvPicPr>
        <p:blipFill>
          <a:blip r:embed="rId5">
            <a:alphaModFix/>
          </a:blip>
          <a:stretch>
            <a:fillRect/>
          </a:stretch>
        </p:blipFill>
        <p:spPr>
          <a:xfrm>
            <a:off x="6631426" y="1599625"/>
            <a:ext cx="2298725" cy="1343300"/>
          </a:xfrm>
          <a:prstGeom prst="rect">
            <a:avLst/>
          </a:prstGeom>
          <a:noFill/>
          <a:ln>
            <a:noFill/>
          </a:ln>
        </p:spPr>
      </p:pic>
      <p:sp>
        <p:nvSpPr>
          <p:cNvPr id="422" name="Google Shape;422;p56"/>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4"/>
            </a:pPr>
            <a:r>
              <a:rPr lang="en" sz="1800" u="sng">
                <a:solidFill>
                  <a:srgbClr val="FFFFFF"/>
                </a:solidFill>
                <a:latin typeface="Oswald Light"/>
                <a:ea typeface="Oswald Light"/>
                <a:cs typeface="Oswald Light"/>
                <a:sym typeface="Oswald Light"/>
              </a:rPr>
              <a:t>Micro-contributions</a:t>
            </a:r>
            <a:endParaRPr sz="1800" u="sng">
              <a:solidFill>
                <a:srgbClr val="FFFFFF"/>
              </a:solidFill>
              <a:latin typeface="Oswald Light"/>
              <a:ea typeface="Oswald Light"/>
              <a:cs typeface="Oswald Light"/>
              <a:sym typeface="Oswald Light"/>
            </a:endParaRPr>
          </a:p>
        </p:txBody>
      </p:sp>
      <p:sp>
        <p:nvSpPr>
          <p:cNvPr id="423" name="Google Shape;423;p56"/>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27"/>
        <p:cNvGrpSpPr/>
        <p:nvPr/>
      </p:nvGrpSpPr>
      <p:grpSpPr>
        <a:xfrm>
          <a:off x="0" y="0"/>
          <a:ext cx="0" cy="0"/>
          <a:chOff x="0" y="0"/>
          <a:chExt cx="0" cy="0"/>
        </a:xfrm>
      </p:grpSpPr>
      <p:sp>
        <p:nvSpPr>
          <p:cNvPr id="428" name="Google Shape;428;p57"/>
          <p:cNvSpPr txBox="1">
            <a:spLocks noGrp="1"/>
          </p:cNvSpPr>
          <p:nvPr>
            <p:ph type="body" idx="2"/>
          </p:nvPr>
        </p:nvSpPr>
        <p:spPr>
          <a:xfrm>
            <a:off x="4932475" y="92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Lato"/>
                <a:ea typeface="Lato"/>
                <a:cs typeface="Lato"/>
                <a:sym typeface="Lato"/>
              </a:rPr>
              <a:t>Users start interacting more while receiving valuable content.</a:t>
            </a:r>
            <a:endParaRPr sz="1400">
              <a:latin typeface="Lato"/>
              <a:ea typeface="Lato"/>
              <a:cs typeface="Lato"/>
              <a:sym typeface="Lato"/>
            </a:endParaRPr>
          </a:p>
          <a:p>
            <a:pPr marL="0" lvl="0" indent="0" algn="l" rtl="0">
              <a:spcBef>
                <a:spcPts val="1600"/>
              </a:spcBef>
              <a:spcAft>
                <a:spcPts val="1600"/>
              </a:spcAft>
              <a:buNone/>
            </a:pPr>
            <a:r>
              <a:rPr lang="en" sz="1400">
                <a:latin typeface="Lato"/>
                <a:ea typeface="Lato"/>
                <a:cs typeface="Lato"/>
                <a:sym typeface="Lato"/>
              </a:rPr>
              <a:t>Other users will feel curious about their connection’s results and therefore engage or give it a try as well.</a:t>
            </a:r>
            <a:endParaRPr sz="1400">
              <a:latin typeface="Lato"/>
              <a:ea typeface="Lato"/>
              <a:cs typeface="Lato"/>
              <a:sym typeface="Lato"/>
            </a:endParaRPr>
          </a:p>
        </p:txBody>
      </p:sp>
      <p:sp>
        <p:nvSpPr>
          <p:cNvPr id="429" name="Google Shape;429;p57"/>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 name="Google Shape;430;p57"/>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431" name="Google Shape;431;p57"/>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4"/>
            </a:pPr>
            <a:r>
              <a:rPr lang="en" sz="1800" u="sng">
                <a:solidFill>
                  <a:srgbClr val="FFFFFF"/>
                </a:solidFill>
                <a:latin typeface="Oswald Light"/>
                <a:ea typeface="Oswald Light"/>
                <a:cs typeface="Oswald Light"/>
                <a:sym typeface="Oswald Light"/>
              </a:rPr>
              <a:t>Micro-contributions</a:t>
            </a:r>
            <a:endParaRPr sz="1800" u="sng">
              <a:solidFill>
                <a:srgbClr val="FFFFFF"/>
              </a:solidFill>
              <a:latin typeface="Oswald Light"/>
              <a:ea typeface="Oswald Light"/>
              <a:cs typeface="Oswald Light"/>
              <a:sym typeface="Oswald Light"/>
            </a:endParaRPr>
          </a:p>
        </p:txBody>
      </p:sp>
      <p:sp>
        <p:nvSpPr>
          <p:cNvPr id="432" name="Google Shape;432;p57"/>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8"/>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5. Professional goals</a:t>
            </a:r>
            <a:endParaRPr/>
          </a:p>
        </p:txBody>
      </p:sp>
      <p:sp>
        <p:nvSpPr>
          <p:cNvPr id="438" name="Google Shape;438;p58"/>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sometimes have a desire to stand out and share their accomplishments.</a:t>
            </a:r>
            <a:endParaRPr>
              <a:latin typeface="Lato"/>
              <a:ea typeface="Lato"/>
              <a:cs typeface="Lato"/>
              <a:sym typeface="Lato"/>
            </a:endParaRPr>
          </a:p>
          <a:p>
            <a:pPr marL="0" lvl="0" indent="0" algn="l" rtl="0">
              <a:lnSpc>
                <a:spcPct val="100000"/>
              </a:lnSpc>
              <a:spcBef>
                <a:spcPts val="0"/>
              </a:spcBef>
              <a:spcAft>
                <a:spcPts val="0"/>
              </a:spcAft>
              <a:buNone/>
            </a:pPr>
            <a:endParaRPr>
              <a:latin typeface="Lato"/>
              <a:ea typeface="Lato"/>
              <a:cs typeface="Lato"/>
              <a:sym typeface="Lato"/>
            </a:endParaRPr>
          </a:p>
          <a:p>
            <a:pPr marL="0" lvl="0" indent="0" algn="l" rtl="0">
              <a:lnSpc>
                <a:spcPct val="100000"/>
              </a:lnSpc>
              <a:spcBef>
                <a:spcPts val="0"/>
              </a:spcBef>
              <a:spcAft>
                <a:spcPts val="0"/>
              </a:spcAft>
              <a:buNone/>
            </a:pPr>
            <a:r>
              <a:rPr lang="en">
                <a:latin typeface="Lato"/>
                <a:ea typeface="Lato"/>
                <a:cs typeface="Lato"/>
                <a:sym typeface="Lato"/>
              </a:rPr>
              <a:t>Emotions: feeling inadequate</a:t>
            </a:r>
            <a:endParaRPr>
              <a:latin typeface="Lato"/>
              <a:ea typeface="Lato"/>
              <a:cs typeface="Lato"/>
              <a:sym typeface="Lato"/>
            </a:endParaRPr>
          </a:p>
          <a:p>
            <a:pPr marL="0" lvl="0" indent="0" algn="l" rtl="0">
              <a:lnSpc>
                <a:spcPct val="100000"/>
              </a:lnSpc>
              <a:spcBef>
                <a:spcPts val="0"/>
              </a:spcBef>
              <a:spcAft>
                <a:spcPts val="0"/>
              </a:spcAft>
              <a:buNone/>
            </a:pPr>
            <a:endParaRPr>
              <a:highlight>
                <a:srgbClr val="FFFF00"/>
              </a:highlight>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grow as a professional by taking new challenges at work.”-MSL</a:t>
            </a:r>
            <a:endParaRPr i="1">
              <a:latin typeface="Lato"/>
              <a:ea typeface="Lato"/>
              <a:cs typeface="Lato"/>
              <a:sym typeface="Lato"/>
            </a:endParaRPr>
          </a:p>
          <a:p>
            <a:pPr marL="0" lvl="0" indent="0" algn="l" rtl="0">
              <a:lnSpc>
                <a:spcPct val="100000"/>
              </a:lnSpc>
              <a:spcBef>
                <a:spcPts val="0"/>
              </a:spcBef>
              <a:spcAft>
                <a:spcPts val="0"/>
              </a:spcAft>
              <a:buNone/>
            </a:pPr>
            <a:endParaRPr i="1">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love congratulating people on their new positions :) I think is a great achievement I feel excited about it. I think is really cool, it's an important part of one's life and I feel very proud of my network." - RT</a:t>
            </a:r>
            <a:endParaRPr>
              <a:latin typeface="Lato"/>
              <a:ea typeface="Lato"/>
              <a:cs typeface="Lato"/>
              <a:sym typeface="Lato"/>
            </a:endParaRPr>
          </a:p>
          <a:p>
            <a:pPr marL="0" lvl="0" indent="0" algn="l" rtl="0">
              <a:lnSpc>
                <a:spcPct val="100000"/>
              </a:lnSpc>
              <a:spcBef>
                <a:spcPts val="0"/>
              </a:spcBef>
              <a:spcAft>
                <a:spcPts val="0"/>
              </a:spcAft>
              <a:buNone/>
            </a:pPr>
            <a:endParaRPr>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share results of my professional career." -MC</a:t>
            </a:r>
            <a:endParaRPr i="1">
              <a:highlight>
                <a:srgbClr val="FFFF00"/>
              </a:highlight>
              <a:latin typeface="Lato"/>
              <a:ea typeface="Lato"/>
              <a:cs typeface="Lato"/>
              <a:sym typeface="Lato"/>
            </a:endParaRPr>
          </a:p>
        </p:txBody>
      </p:sp>
      <p:sp>
        <p:nvSpPr>
          <p:cNvPr id="439" name="Google Shape;439;p58"/>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ato"/>
                <a:ea typeface="Lato"/>
                <a:cs typeface="Lato"/>
                <a:sym typeface="Lato"/>
              </a:rPr>
              <a:t>Recommendation: Let users make professional goals public, and achieve milestones during the year.   </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Growing Professionals and Task Oriented Users can feel motivated by others’ encouragement to reach their goal.</a:t>
            </a:r>
            <a:endParaRPr>
              <a:latin typeface="Lato"/>
              <a:ea typeface="Lato"/>
              <a:cs typeface="Lato"/>
              <a:sym typeface="Lato"/>
            </a:endParaRPr>
          </a:p>
          <a:p>
            <a:pPr marL="0" lvl="0" indent="0" algn="l" rtl="0">
              <a:spcBef>
                <a:spcPts val="1600"/>
              </a:spcBef>
              <a:spcAft>
                <a:spcPts val="0"/>
              </a:spcAft>
              <a:buNone/>
            </a:pPr>
            <a:endParaRPr>
              <a:highlight>
                <a:srgbClr val="FFFF00"/>
              </a:highlight>
              <a:latin typeface="Lato"/>
              <a:ea typeface="Lato"/>
              <a:cs typeface="Lato"/>
              <a:sym typeface="Lato"/>
            </a:endParaRPr>
          </a:p>
          <a:p>
            <a:pPr marL="0" lvl="0" indent="0" algn="l" rtl="0">
              <a:lnSpc>
                <a:spcPct val="115000"/>
              </a:lnSpc>
              <a:spcBef>
                <a:spcPts val="1600"/>
              </a:spcBef>
              <a:spcAft>
                <a:spcPts val="1600"/>
              </a:spcAft>
              <a:buNone/>
            </a:pPr>
            <a:endParaRPr>
              <a:highlight>
                <a:srgbClr val="FFFF00"/>
              </a:highlight>
              <a:latin typeface="Lato"/>
              <a:ea typeface="Lato"/>
              <a:cs typeface="Lato"/>
              <a:sym typeface="Lato"/>
            </a:endParaRPr>
          </a:p>
        </p:txBody>
      </p:sp>
      <p:pic>
        <p:nvPicPr>
          <p:cNvPr id="440" name="Google Shape;440;p58"/>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44"/>
        <p:cNvGrpSpPr/>
        <p:nvPr/>
      </p:nvGrpSpPr>
      <p:grpSpPr>
        <a:xfrm>
          <a:off x="0" y="0"/>
          <a:ext cx="0" cy="0"/>
          <a:chOff x="0" y="0"/>
          <a:chExt cx="0" cy="0"/>
        </a:xfrm>
      </p:grpSpPr>
      <p:sp>
        <p:nvSpPr>
          <p:cNvPr id="445" name="Google Shape;445;p59"/>
          <p:cNvSpPr txBox="1">
            <a:spLocks noGrp="1"/>
          </p:cNvSpPr>
          <p:nvPr>
            <p:ph type="body" idx="2"/>
          </p:nvPr>
        </p:nvSpPr>
        <p:spPr>
          <a:xfrm>
            <a:off x="4951563" y="3252250"/>
            <a:ext cx="3837000" cy="1713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200">
                <a:latin typeface="Lato"/>
                <a:ea typeface="Lato"/>
                <a:cs typeface="Lato"/>
                <a:sym typeface="Lato"/>
              </a:rPr>
              <a:t>In Goodreads setting a reading goal would make a person more likely to achieve it.</a:t>
            </a:r>
            <a:endParaRPr sz="1200">
              <a:latin typeface="Lato"/>
              <a:ea typeface="Lato"/>
              <a:cs typeface="Lato"/>
              <a:sym typeface="Lato"/>
            </a:endParaRPr>
          </a:p>
        </p:txBody>
      </p:sp>
      <p:sp>
        <p:nvSpPr>
          <p:cNvPr id="446" name="Google Shape;446;p59"/>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7" name="Google Shape;447;p59"/>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448" name="Google Shape;448;p59"/>
          <p:cNvPicPr preferRelativeResize="0"/>
          <p:nvPr/>
        </p:nvPicPr>
        <p:blipFill>
          <a:blip r:embed="rId4">
            <a:alphaModFix/>
          </a:blip>
          <a:stretch>
            <a:fillRect/>
          </a:stretch>
        </p:blipFill>
        <p:spPr>
          <a:xfrm>
            <a:off x="4932475" y="961896"/>
            <a:ext cx="3733774" cy="1944341"/>
          </a:xfrm>
          <a:prstGeom prst="rect">
            <a:avLst/>
          </a:prstGeom>
          <a:noFill/>
          <a:ln>
            <a:noFill/>
          </a:ln>
        </p:spPr>
      </p:pic>
      <p:sp>
        <p:nvSpPr>
          <p:cNvPr id="449" name="Google Shape;449;p59"/>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5"/>
            </a:pPr>
            <a:r>
              <a:rPr lang="en" sz="1800" u="sng">
                <a:solidFill>
                  <a:srgbClr val="FFFFFF"/>
                </a:solidFill>
                <a:latin typeface="Oswald Light"/>
                <a:ea typeface="Oswald Light"/>
                <a:cs typeface="Oswald Light"/>
                <a:sym typeface="Oswald Light"/>
              </a:rPr>
              <a:t>Professional goals</a:t>
            </a:r>
            <a:endParaRPr sz="1800" u="sng">
              <a:solidFill>
                <a:srgbClr val="FFFFFF"/>
              </a:solidFill>
              <a:latin typeface="Oswald Light"/>
              <a:ea typeface="Oswald Light"/>
              <a:cs typeface="Oswald Light"/>
              <a:sym typeface="Oswald Light"/>
            </a:endParaRPr>
          </a:p>
        </p:txBody>
      </p:sp>
      <p:sp>
        <p:nvSpPr>
          <p:cNvPr id="450" name="Google Shape;450;p59"/>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54"/>
        <p:cNvGrpSpPr/>
        <p:nvPr/>
      </p:nvGrpSpPr>
      <p:grpSpPr>
        <a:xfrm>
          <a:off x="0" y="0"/>
          <a:ext cx="0" cy="0"/>
          <a:chOff x="0" y="0"/>
          <a:chExt cx="0" cy="0"/>
        </a:xfrm>
      </p:grpSpPr>
      <p:sp>
        <p:nvSpPr>
          <p:cNvPr id="455" name="Google Shape;455;p60"/>
          <p:cNvSpPr txBox="1">
            <a:spLocks noGrp="1"/>
          </p:cNvSpPr>
          <p:nvPr>
            <p:ph type="body" idx="2"/>
          </p:nvPr>
        </p:nvSpPr>
        <p:spPr>
          <a:xfrm>
            <a:off x="4932475" y="92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Lato"/>
                <a:ea typeface="Lato"/>
                <a:cs typeface="Lato"/>
                <a:sym typeface="Lato"/>
              </a:rPr>
              <a:t>Users might feel more compelled to achieve them and therefore come back regularly to update public status.</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LinkedIn could also encourage the user to reach the user’s goal.</a:t>
            </a:r>
            <a:endParaRPr sz="1400">
              <a:latin typeface="Lato"/>
              <a:ea typeface="Lato"/>
              <a:cs typeface="Lato"/>
              <a:sym typeface="Lato"/>
            </a:endParaRPr>
          </a:p>
        </p:txBody>
      </p:sp>
      <p:sp>
        <p:nvSpPr>
          <p:cNvPr id="456" name="Google Shape;456;p60"/>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7" name="Google Shape;457;p60"/>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458" name="Google Shape;458;p60"/>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5"/>
            </a:pPr>
            <a:r>
              <a:rPr lang="en" sz="1800" u="sng">
                <a:solidFill>
                  <a:srgbClr val="FFFFFF"/>
                </a:solidFill>
                <a:latin typeface="Oswald Light"/>
                <a:ea typeface="Oswald Light"/>
                <a:cs typeface="Oswald Light"/>
                <a:sym typeface="Oswald Light"/>
              </a:rPr>
              <a:t>Professional goals</a:t>
            </a:r>
            <a:endParaRPr sz="1800" u="sng">
              <a:solidFill>
                <a:srgbClr val="FFFFFF"/>
              </a:solidFill>
              <a:latin typeface="Oswald Light"/>
              <a:ea typeface="Oswald Light"/>
              <a:cs typeface="Oswald Light"/>
              <a:sym typeface="Oswald Light"/>
            </a:endParaRPr>
          </a:p>
        </p:txBody>
      </p:sp>
      <p:sp>
        <p:nvSpPr>
          <p:cNvPr id="459" name="Google Shape;459;p60"/>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1"/>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6. Anonymous Post </a:t>
            </a:r>
            <a:endParaRPr/>
          </a:p>
        </p:txBody>
      </p:sp>
      <p:sp>
        <p:nvSpPr>
          <p:cNvPr id="465" name="Google Shape;465;p61"/>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sometimes feel they’ll be judged by the content they post.</a:t>
            </a:r>
            <a:endParaRPr>
              <a:latin typeface="Lato"/>
              <a:ea typeface="Lato"/>
              <a:cs typeface="Lato"/>
              <a:sym typeface="Lato"/>
            </a:endParaRPr>
          </a:p>
          <a:p>
            <a:pPr marL="0" lvl="0" indent="0" algn="l" rtl="0">
              <a:lnSpc>
                <a:spcPct val="100000"/>
              </a:lnSpc>
              <a:spcBef>
                <a:spcPts val="1600"/>
              </a:spcBef>
              <a:spcAft>
                <a:spcPts val="0"/>
              </a:spcAft>
              <a:buNone/>
            </a:pPr>
            <a:r>
              <a:rPr lang="en">
                <a:latin typeface="Lato"/>
                <a:ea typeface="Lato"/>
                <a:cs typeface="Lato"/>
                <a:sym typeface="Lato"/>
              </a:rPr>
              <a:t>Emotions: Exposed</a:t>
            </a:r>
            <a:endParaRPr>
              <a:latin typeface="Lato"/>
              <a:ea typeface="Lato"/>
              <a:cs typeface="Lato"/>
              <a:sym typeface="Lato"/>
            </a:endParaRPr>
          </a:p>
          <a:p>
            <a:pPr marL="0" lvl="0" indent="0" algn="l" rtl="0">
              <a:lnSpc>
                <a:spcPct val="100000"/>
              </a:lnSpc>
              <a:spcBef>
                <a:spcPts val="1600"/>
              </a:spcBef>
              <a:spcAft>
                <a:spcPts val="0"/>
              </a:spcAft>
              <a:buNone/>
            </a:pPr>
            <a:r>
              <a:rPr lang="en" i="1">
                <a:latin typeface="Lato"/>
                <a:ea typeface="Lato"/>
                <a:cs typeface="Lato"/>
                <a:sym typeface="Lato"/>
              </a:rPr>
              <a:t>“I don’t want my boss or future boss to judge me.”-MS</a:t>
            </a:r>
            <a:endParaRPr i="1">
              <a:latin typeface="Lato"/>
              <a:ea typeface="Lato"/>
              <a:cs typeface="Lato"/>
              <a:sym typeface="Lato"/>
            </a:endParaRPr>
          </a:p>
          <a:p>
            <a:pPr marL="0" lvl="0" indent="0" algn="l" rtl="0">
              <a:lnSpc>
                <a:spcPct val="100000"/>
              </a:lnSpc>
              <a:spcBef>
                <a:spcPts val="1600"/>
              </a:spcBef>
              <a:spcAft>
                <a:spcPts val="1600"/>
              </a:spcAft>
              <a:buNone/>
            </a:pPr>
            <a:r>
              <a:rPr lang="en" i="1">
                <a:latin typeface="Lato"/>
                <a:ea typeface="Lato"/>
                <a:cs typeface="Lato"/>
                <a:sym typeface="Lato"/>
              </a:rPr>
              <a:t>“I’m not confident enough to post. Will start posting after I have gained more experience and knowledge.” -TP</a:t>
            </a:r>
            <a:endParaRPr>
              <a:latin typeface="Lato"/>
              <a:ea typeface="Lato"/>
              <a:cs typeface="Lato"/>
              <a:sym typeface="Lato"/>
            </a:endParaRPr>
          </a:p>
        </p:txBody>
      </p:sp>
      <p:sp>
        <p:nvSpPr>
          <p:cNvPr id="466" name="Google Shape;466;p61"/>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Recommendation: Allow users to post content anonymously with an option to reveal their identity any any given point of time.</a:t>
            </a:r>
            <a:endParaRPr>
              <a:latin typeface="Lato"/>
              <a:ea typeface="Lato"/>
              <a:cs typeface="Lato"/>
              <a:sym typeface="Lato"/>
            </a:endParaRPr>
          </a:p>
          <a:p>
            <a:pPr marL="0" lvl="0" indent="0" algn="l" rtl="0">
              <a:spcBef>
                <a:spcPts val="1600"/>
              </a:spcBef>
              <a:spcAft>
                <a:spcPts val="0"/>
              </a:spcAft>
              <a:buNone/>
            </a:pPr>
            <a:r>
              <a:rPr lang="en">
                <a:latin typeface="Lato"/>
                <a:ea typeface="Lato"/>
                <a:cs typeface="Lato"/>
                <a:sym typeface="Lato"/>
              </a:rPr>
              <a:t>This will make users feel more secured, thus boosting their confidence and motivating them to post more.</a:t>
            </a:r>
            <a:endParaRPr>
              <a:latin typeface="Lato"/>
              <a:ea typeface="Lato"/>
              <a:cs typeface="Lato"/>
              <a:sym typeface="Lato"/>
            </a:endParaRPr>
          </a:p>
          <a:p>
            <a:pPr marL="0" lvl="0" indent="0" algn="l" rtl="0">
              <a:lnSpc>
                <a:spcPct val="115000"/>
              </a:lnSpc>
              <a:spcBef>
                <a:spcPts val="1600"/>
              </a:spcBef>
              <a:spcAft>
                <a:spcPts val="1600"/>
              </a:spcAft>
              <a:buNone/>
            </a:pPr>
            <a:endParaRPr>
              <a:latin typeface="Lato"/>
              <a:ea typeface="Lato"/>
              <a:cs typeface="Lato"/>
              <a:sym typeface="Lato"/>
            </a:endParaRPr>
          </a:p>
        </p:txBody>
      </p:sp>
      <p:pic>
        <p:nvPicPr>
          <p:cNvPr id="467" name="Google Shape;467;p61"/>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71"/>
        <p:cNvGrpSpPr/>
        <p:nvPr/>
      </p:nvGrpSpPr>
      <p:grpSpPr>
        <a:xfrm>
          <a:off x="0" y="0"/>
          <a:ext cx="0" cy="0"/>
          <a:chOff x="0" y="0"/>
          <a:chExt cx="0" cy="0"/>
        </a:xfrm>
      </p:grpSpPr>
      <p:sp>
        <p:nvSpPr>
          <p:cNvPr id="472" name="Google Shape;472;p62"/>
          <p:cNvSpPr txBox="1">
            <a:spLocks noGrp="1"/>
          </p:cNvSpPr>
          <p:nvPr>
            <p:ph type="body" idx="2"/>
          </p:nvPr>
        </p:nvSpPr>
        <p:spPr>
          <a:xfrm>
            <a:off x="5034450" y="3434575"/>
            <a:ext cx="3837000" cy="14304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200">
                <a:latin typeface="Lato"/>
                <a:ea typeface="Lato"/>
                <a:cs typeface="Lato"/>
                <a:sym typeface="Lato"/>
              </a:rPr>
              <a:t>Mural allows users to post anonymously. Thus, giving opportunity and comfort to the users who don’t like to shout-out ideas or opinions.</a:t>
            </a:r>
            <a:endParaRPr sz="1200">
              <a:latin typeface="Lato"/>
              <a:ea typeface="Lato"/>
              <a:cs typeface="Lato"/>
              <a:sym typeface="Lato"/>
            </a:endParaRPr>
          </a:p>
        </p:txBody>
      </p:sp>
      <p:sp>
        <p:nvSpPr>
          <p:cNvPr id="473" name="Google Shape;473;p62"/>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62"/>
          <p:cNvPicPr preferRelativeResize="0"/>
          <p:nvPr/>
        </p:nvPicPr>
        <p:blipFill>
          <a:blip r:embed="rId3">
            <a:alphaModFix/>
          </a:blip>
          <a:stretch>
            <a:fillRect/>
          </a:stretch>
        </p:blipFill>
        <p:spPr>
          <a:xfrm>
            <a:off x="5127608" y="701925"/>
            <a:ext cx="2979025" cy="2767928"/>
          </a:xfrm>
          <a:prstGeom prst="rect">
            <a:avLst/>
          </a:prstGeom>
          <a:noFill/>
          <a:ln>
            <a:noFill/>
          </a:ln>
        </p:spPr>
      </p:pic>
      <p:pic>
        <p:nvPicPr>
          <p:cNvPr id="475" name="Google Shape;475;p62"/>
          <p:cNvPicPr preferRelativeResize="0"/>
          <p:nvPr/>
        </p:nvPicPr>
        <p:blipFill>
          <a:blip r:embed="rId4">
            <a:alphaModFix/>
          </a:blip>
          <a:stretch>
            <a:fillRect/>
          </a:stretch>
        </p:blipFill>
        <p:spPr>
          <a:xfrm>
            <a:off x="8439925" y="223500"/>
            <a:ext cx="392375" cy="392375"/>
          </a:xfrm>
          <a:prstGeom prst="rect">
            <a:avLst/>
          </a:prstGeom>
          <a:noFill/>
          <a:ln>
            <a:noFill/>
          </a:ln>
        </p:spPr>
      </p:pic>
      <p:sp>
        <p:nvSpPr>
          <p:cNvPr id="476" name="Google Shape;476;p62"/>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6"/>
            </a:pPr>
            <a:r>
              <a:rPr lang="en" sz="1800" u="sng">
                <a:solidFill>
                  <a:srgbClr val="FFFFFF"/>
                </a:solidFill>
                <a:latin typeface="Oswald Light"/>
                <a:ea typeface="Oswald Light"/>
                <a:cs typeface="Oswald Light"/>
                <a:sym typeface="Oswald Light"/>
              </a:rPr>
              <a:t>Anonymous post</a:t>
            </a:r>
            <a:endParaRPr sz="1800" u="sng">
              <a:solidFill>
                <a:srgbClr val="FFFFFF"/>
              </a:solidFill>
              <a:latin typeface="Oswald Light"/>
              <a:ea typeface="Oswald Light"/>
              <a:cs typeface="Oswald Light"/>
              <a:sym typeface="Oswald Light"/>
            </a:endParaRPr>
          </a:p>
        </p:txBody>
      </p:sp>
      <p:sp>
        <p:nvSpPr>
          <p:cNvPr id="477" name="Google Shape;477;p62"/>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81"/>
        <p:cNvGrpSpPr/>
        <p:nvPr/>
      </p:nvGrpSpPr>
      <p:grpSpPr>
        <a:xfrm>
          <a:off x="0" y="0"/>
          <a:ext cx="0" cy="0"/>
          <a:chOff x="0" y="0"/>
          <a:chExt cx="0" cy="0"/>
        </a:xfrm>
      </p:grpSpPr>
      <p:sp>
        <p:nvSpPr>
          <p:cNvPr id="482" name="Google Shape;482;p63"/>
          <p:cNvSpPr txBox="1">
            <a:spLocks noGrp="1"/>
          </p:cNvSpPr>
          <p:nvPr>
            <p:ph type="body" idx="2"/>
          </p:nvPr>
        </p:nvSpPr>
        <p:spPr>
          <a:xfrm>
            <a:off x="4932475" y="92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400">
                <a:latin typeface="Lato"/>
                <a:ea typeface="Lato"/>
                <a:cs typeface="Lato"/>
                <a:sym typeface="Lato"/>
              </a:rPr>
              <a:t>As users start getting more likes and comments on their anonymous post, they will feel confident which can lead to posting of more content.</a:t>
            </a:r>
            <a:endParaRPr sz="1400">
              <a:latin typeface="Lato"/>
              <a:ea typeface="Lato"/>
              <a:cs typeface="Lato"/>
              <a:sym typeface="Lato"/>
            </a:endParaRPr>
          </a:p>
        </p:txBody>
      </p:sp>
      <p:sp>
        <p:nvSpPr>
          <p:cNvPr id="483" name="Google Shape;483;p63"/>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63"/>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485" name="Google Shape;485;p63"/>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6"/>
            </a:pPr>
            <a:r>
              <a:rPr lang="en" sz="1800" u="sng">
                <a:solidFill>
                  <a:srgbClr val="FFFFFF"/>
                </a:solidFill>
                <a:latin typeface="Oswald Light"/>
                <a:ea typeface="Oswald Light"/>
                <a:cs typeface="Oswald Light"/>
                <a:sym typeface="Oswald Light"/>
              </a:rPr>
              <a:t>Anonymous post</a:t>
            </a:r>
            <a:endParaRPr sz="1800" u="sng">
              <a:solidFill>
                <a:srgbClr val="FFFFFF"/>
              </a:solidFill>
              <a:latin typeface="Oswald Light"/>
              <a:ea typeface="Oswald Light"/>
              <a:cs typeface="Oswald Light"/>
              <a:sym typeface="Oswald Light"/>
            </a:endParaRPr>
          </a:p>
        </p:txBody>
      </p:sp>
      <p:sp>
        <p:nvSpPr>
          <p:cNvPr id="486" name="Google Shape;486;p63"/>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LinkedIn’s Challenge</a:t>
            </a:r>
            <a:endParaRPr>
              <a:latin typeface="Oswald"/>
              <a:ea typeface="Oswald"/>
              <a:cs typeface="Oswald"/>
              <a:sym typeface="Oswald"/>
            </a:endParaRPr>
          </a:p>
        </p:txBody>
      </p:sp>
      <p:sp>
        <p:nvSpPr>
          <p:cNvPr id="126" name="Google Shape;126;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Design an experience that helps </a:t>
            </a:r>
            <a:r>
              <a:rPr lang="en" b="1">
                <a:latin typeface="Lato"/>
                <a:ea typeface="Lato"/>
                <a:cs typeface="Lato"/>
                <a:sym typeface="Lato"/>
              </a:rPr>
              <a:t>novice contributors</a:t>
            </a:r>
            <a:r>
              <a:rPr lang="en">
                <a:latin typeface="Lato"/>
                <a:ea typeface="Lato"/>
                <a:cs typeface="Lato"/>
                <a:sym typeface="Lato"/>
              </a:rPr>
              <a:t> </a:t>
            </a:r>
            <a:r>
              <a:rPr lang="en" b="1">
                <a:latin typeface="Lato"/>
                <a:ea typeface="Lato"/>
                <a:cs typeface="Lato"/>
                <a:sym typeface="Lato"/>
              </a:rPr>
              <a:t>overcome</a:t>
            </a:r>
            <a:r>
              <a:rPr lang="en">
                <a:latin typeface="Lato"/>
                <a:ea typeface="Lato"/>
                <a:cs typeface="Lato"/>
                <a:sym typeface="Lato"/>
              </a:rPr>
              <a:t> the </a:t>
            </a:r>
            <a:r>
              <a:rPr lang="en" b="1">
                <a:latin typeface="Lato"/>
                <a:ea typeface="Lato"/>
                <a:cs typeface="Lato"/>
                <a:sym typeface="Lato"/>
              </a:rPr>
              <a:t>barriers</a:t>
            </a:r>
            <a:r>
              <a:rPr lang="en">
                <a:latin typeface="Lato"/>
                <a:ea typeface="Lato"/>
                <a:cs typeface="Lato"/>
                <a:sym typeface="Lato"/>
              </a:rPr>
              <a:t> to </a:t>
            </a:r>
            <a:r>
              <a:rPr lang="en" b="1">
                <a:latin typeface="Lato"/>
                <a:ea typeface="Lato"/>
                <a:cs typeface="Lato"/>
                <a:sym typeface="Lato"/>
              </a:rPr>
              <a:t>sharing</a:t>
            </a:r>
            <a:r>
              <a:rPr lang="en">
                <a:latin typeface="Lato"/>
                <a:ea typeface="Lato"/>
                <a:cs typeface="Lato"/>
                <a:sym typeface="Lato"/>
              </a:rPr>
              <a:t> and </a:t>
            </a:r>
            <a:r>
              <a:rPr lang="en" b="1">
                <a:latin typeface="Lato"/>
                <a:ea typeface="Lato"/>
                <a:cs typeface="Lato"/>
                <a:sym typeface="Lato"/>
              </a:rPr>
              <a:t>target</a:t>
            </a:r>
            <a:r>
              <a:rPr lang="en">
                <a:latin typeface="Lato"/>
                <a:ea typeface="Lato"/>
                <a:cs typeface="Lato"/>
                <a:sym typeface="Lato"/>
              </a:rPr>
              <a:t> their </a:t>
            </a:r>
            <a:r>
              <a:rPr lang="en" b="1">
                <a:latin typeface="Lato"/>
                <a:ea typeface="Lato"/>
                <a:cs typeface="Lato"/>
                <a:sym typeface="Lato"/>
              </a:rPr>
              <a:t>content</a:t>
            </a:r>
            <a:r>
              <a:rPr lang="en">
                <a:latin typeface="Lato"/>
                <a:ea typeface="Lato"/>
                <a:cs typeface="Lato"/>
                <a:sym typeface="Lato"/>
              </a:rPr>
              <a:t> to the right audience.</a:t>
            </a:r>
            <a:endParaRPr>
              <a:latin typeface="Lato"/>
              <a:ea typeface="Lato"/>
              <a:cs typeface="Lato"/>
              <a:sym typeface="Lato"/>
            </a:endParaRPr>
          </a:p>
          <a:p>
            <a:pPr marL="0" lvl="0" indent="0" algn="l" rtl="0">
              <a:lnSpc>
                <a:spcPct val="100000"/>
              </a:lnSpc>
              <a:spcBef>
                <a:spcPts val="1600"/>
              </a:spcBef>
              <a:spcAft>
                <a:spcPts val="0"/>
              </a:spcAft>
              <a:buNone/>
            </a:pPr>
            <a:r>
              <a:rPr lang="en" b="1">
                <a:latin typeface="Lato"/>
                <a:ea typeface="Lato"/>
                <a:cs typeface="Lato"/>
                <a:sym typeface="Lato"/>
              </a:rPr>
              <a:t>Why is this important to LinkedIn?</a:t>
            </a:r>
            <a:endParaRPr b="1">
              <a:latin typeface="Lato"/>
              <a:ea typeface="Lato"/>
              <a:cs typeface="Lato"/>
              <a:sym typeface="Lato"/>
            </a:endParaRPr>
          </a:p>
          <a:p>
            <a:pPr marL="0" lvl="0" indent="0" algn="l" rtl="0">
              <a:lnSpc>
                <a:spcPct val="100000"/>
              </a:lnSpc>
              <a:spcBef>
                <a:spcPts val="0"/>
              </a:spcBef>
              <a:spcAft>
                <a:spcPts val="0"/>
              </a:spcAft>
              <a:buNone/>
            </a:pPr>
            <a:r>
              <a:rPr lang="en">
                <a:latin typeface="Lato"/>
                <a:ea typeface="Lato"/>
                <a:cs typeface="Lato"/>
                <a:sym typeface="Lato"/>
              </a:rPr>
              <a:t>A productive content ecosystem relies on a healthy balance of content contributors and consumers that gain and share knowledge.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1600"/>
              </a:spcBef>
              <a:spcAft>
                <a:spcPts val="0"/>
              </a:spcAft>
              <a:buNone/>
            </a:pPr>
            <a:endParaRPr u="sng">
              <a:latin typeface="Lato"/>
              <a:ea typeface="Lato"/>
              <a:cs typeface="Lato"/>
              <a:sym typeface="Lato"/>
            </a:endParaRPr>
          </a:p>
          <a:p>
            <a:pPr marL="0" lvl="0" indent="0" algn="l" rtl="0">
              <a:spcBef>
                <a:spcPts val="1600"/>
              </a:spcBef>
              <a:spcAft>
                <a:spcPts val="1600"/>
              </a:spcAft>
              <a:buNone/>
            </a:pPr>
            <a:endParaRPr>
              <a:latin typeface="Lato"/>
              <a:ea typeface="Lato"/>
              <a:cs typeface="Lato"/>
              <a:sym typeface="Lato"/>
            </a:endParaRPr>
          </a:p>
        </p:txBody>
      </p:sp>
      <p:pic>
        <p:nvPicPr>
          <p:cNvPr id="127" name="Google Shape;127;p28"/>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7. Targeted Posts </a:t>
            </a:r>
            <a:endParaRPr/>
          </a:p>
        </p:txBody>
      </p:sp>
      <p:sp>
        <p:nvSpPr>
          <p:cNvPr id="492" name="Google Shape;492;p64"/>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Users sometimes feel they are not qualified enough to post content.</a:t>
            </a:r>
            <a:endParaRPr>
              <a:latin typeface="Lato"/>
              <a:ea typeface="Lato"/>
              <a:cs typeface="Lato"/>
              <a:sym typeface="Lato"/>
            </a:endParaRPr>
          </a:p>
          <a:p>
            <a:pPr marL="0" lvl="0" indent="0" algn="l" rtl="0">
              <a:lnSpc>
                <a:spcPct val="100000"/>
              </a:lnSpc>
              <a:spcBef>
                <a:spcPts val="1600"/>
              </a:spcBef>
              <a:spcAft>
                <a:spcPts val="0"/>
              </a:spcAft>
              <a:buNone/>
            </a:pPr>
            <a:r>
              <a:rPr lang="en">
                <a:latin typeface="Lato"/>
                <a:ea typeface="Lato"/>
                <a:cs typeface="Lato"/>
                <a:sym typeface="Lato"/>
              </a:rPr>
              <a:t>Emotions: Inadequate</a:t>
            </a:r>
            <a:endParaRPr>
              <a:latin typeface="Lato"/>
              <a:ea typeface="Lato"/>
              <a:cs typeface="Lato"/>
              <a:sym typeface="Lato"/>
            </a:endParaRPr>
          </a:p>
          <a:p>
            <a:pPr marL="0" lvl="0" indent="0" algn="l" rtl="0">
              <a:lnSpc>
                <a:spcPct val="100000"/>
              </a:lnSpc>
              <a:spcBef>
                <a:spcPts val="1600"/>
              </a:spcBef>
              <a:spcAft>
                <a:spcPts val="0"/>
              </a:spcAft>
              <a:buNone/>
            </a:pPr>
            <a:r>
              <a:rPr lang="en" i="1">
                <a:latin typeface="Lato"/>
                <a:ea typeface="Lato"/>
                <a:cs typeface="Lato"/>
                <a:sym typeface="Lato"/>
              </a:rPr>
              <a:t>“At this point in my career I don’t think I’m in a position to write or share domain specific content.”-TP</a:t>
            </a:r>
            <a:endParaRPr i="1">
              <a:latin typeface="Lato"/>
              <a:ea typeface="Lato"/>
              <a:cs typeface="Lato"/>
              <a:sym typeface="Lato"/>
            </a:endParaRPr>
          </a:p>
          <a:p>
            <a:pPr marL="0" lvl="0" indent="0" algn="l" rtl="0">
              <a:lnSpc>
                <a:spcPct val="100000"/>
              </a:lnSpc>
              <a:spcBef>
                <a:spcPts val="1600"/>
              </a:spcBef>
              <a:spcAft>
                <a:spcPts val="1600"/>
              </a:spcAft>
              <a:buNone/>
            </a:pPr>
            <a:r>
              <a:rPr lang="en" i="1">
                <a:latin typeface="Lato"/>
                <a:ea typeface="Lato"/>
                <a:cs typeface="Lato"/>
                <a:sym typeface="Lato"/>
              </a:rPr>
              <a:t>“I’m not sure if people will find my content relevant” -MS</a:t>
            </a:r>
            <a:endParaRPr>
              <a:latin typeface="Lato"/>
              <a:ea typeface="Lato"/>
              <a:cs typeface="Lato"/>
              <a:sym typeface="Lato"/>
            </a:endParaRPr>
          </a:p>
        </p:txBody>
      </p:sp>
      <p:sp>
        <p:nvSpPr>
          <p:cNvPr id="493" name="Google Shape;493;p64"/>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Recommendation: Allow users to target their posts to specific users or groups.</a:t>
            </a:r>
            <a:endParaRPr>
              <a:latin typeface="Lato"/>
              <a:ea typeface="Lato"/>
              <a:cs typeface="Lato"/>
              <a:sym typeface="Lato"/>
            </a:endParaRPr>
          </a:p>
          <a:p>
            <a:pPr marL="0" lvl="0" indent="0" algn="l" rtl="0">
              <a:spcBef>
                <a:spcPts val="1600"/>
              </a:spcBef>
              <a:spcAft>
                <a:spcPts val="0"/>
              </a:spcAft>
              <a:buNone/>
            </a:pPr>
            <a:r>
              <a:rPr lang="en">
                <a:latin typeface="Lato"/>
                <a:ea typeface="Lato"/>
                <a:cs typeface="Lato"/>
                <a:sym typeface="Lato"/>
              </a:rPr>
              <a:t>This will help users overcome their feeling of inadequacy and incompetence.</a:t>
            </a:r>
            <a:endParaRPr>
              <a:latin typeface="Lato"/>
              <a:ea typeface="Lato"/>
              <a:cs typeface="Lato"/>
              <a:sym typeface="Lato"/>
            </a:endParaRPr>
          </a:p>
          <a:p>
            <a:pPr marL="0" lvl="0" indent="0" algn="l" rtl="0">
              <a:spcBef>
                <a:spcPts val="1600"/>
              </a:spcBef>
              <a:spcAft>
                <a:spcPts val="0"/>
              </a:spcAft>
              <a:buNone/>
            </a:pPr>
            <a:r>
              <a:rPr lang="en">
                <a:latin typeface="Lato"/>
                <a:ea typeface="Lato"/>
                <a:cs typeface="Lato"/>
                <a:sym typeface="Lato"/>
              </a:rPr>
              <a:t>This will also make users feel more secured and confident.</a:t>
            </a:r>
            <a:endParaRPr>
              <a:latin typeface="Lato"/>
              <a:ea typeface="Lato"/>
              <a:cs typeface="Lato"/>
              <a:sym typeface="Lato"/>
            </a:endParaRPr>
          </a:p>
          <a:p>
            <a:pPr marL="0" lvl="0" indent="0" algn="l" rtl="0">
              <a:lnSpc>
                <a:spcPct val="115000"/>
              </a:lnSpc>
              <a:spcBef>
                <a:spcPts val="1600"/>
              </a:spcBef>
              <a:spcAft>
                <a:spcPts val="1600"/>
              </a:spcAft>
              <a:buNone/>
            </a:pPr>
            <a:endParaRPr>
              <a:latin typeface="Lato"/>
              <a:ea typeface="Lato"/>
              <a:cs typeface="Lato"/>
              <a:sym typeface="Lato"/>
            </a:endParaRPr>
          </a:p>
        </p:txBody>
      </p:sp>
      <p:pic>
        <p:nvPicPr>
          <p:cNvPr id="494" name="Google Shape;494;p64"/>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498"/>
        <p:cNvGrpSpPr/>
        <p:nvPr/>
      </p:nvGrpSpPr>
      <p:grpSpPr>
        <a:xfrm>
          <a:off x="0" y="0"/>
          <a:ext cx="0" cy="0"/>
          <a:chOff x="0" y="0"/>
          <a:chExt cx="0" cy="0"/>
        </a:xfrm>
      </p:grpSpPr>
      <p:sp>
        <p:nvSpPr>
          <p:cNvPr id="499" name="Google Shape;499;p65"/>
          <p:cNvSpPr txBox="1">
            <a:spLocks noGrp="1"/>
          </p:cNvSpPr>
          <p:nvPr>
            <p:ph type="body" idx="2"/>
          </p:nvPr>
        </p:nvSpPr>
        <p:spPr>
          <a:xfrm>
            <a:off x="5034450" y="3129775"/>
            <a:ext cx="3837000" cy="17130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200">
                <a:latin typeface="Lato"/>
                <a:ea typeface="Lato"/>
                <a:cs typeface="Lato"/>
                <a:sym typeface="Lato"/>
              </a:rPr>
              <a:t>Facebook allows users to to choose who can view their posts.</a:t>
            </a:r>
            <a:endParaRPr sz="1200">
              <a:latin typeface="Lato"/>
              <a:ea typeface="Lato"/>
              <a:cs typeface="Lato"/>
              <a:sym typeface="Lato"/>
            </a:endParaRPr>
          </a:p>
        </p:txBody>
      </p:sp>
      <p:sp>
        <p:nvSpPr>
          <p:cNvPr id="500" name="Google Shape;500;p65"/>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1" name="Google Shape;501;p65"/>
          <p:cNvPicPr preferRelativeResize="0"/>
          <p:nvPr/>
        </p:nvPicPr>
        <p:blipFill>
          <a:blip r:embed="rId3">
            <a:alphaModFix/>
          </a:blip>
          <a:stretch>
            <a:fillRect/>
          </a:stretch>
        </p:blipFill>
        <p:spPr>
          <a:xfrm>
            <a:off x="5971875" y="687475"/>
            <a:ext cx="1962150" cy="2571750"/>
          </a:xfrm>
          <a:prstGeom prst="rect">
            <a:avLst/>
          </a:prstGeom>
          <a:noFill/>
          <a:ln>
            <a:noFill/>
          </a:ln>
        </p:spPr>
      </p:pic>
      <p:pic>
        <p:nvPicPr>
          <p:cNvPr id="502" name="Google Shape;502;p65"/>
          <p:cNvPicPr preferRelativeResize="0"/>
          <p:nvPr/>
        </p:nvPicPr>
        <p:blipFill>
          <a:blip r:embed="rId4">
            <a:alphaModFix/>
          </a:blip>
          <a:stretch>
            <a:fillRect/>
          </a:stretch>
        </p:blipFill>
        <p:spPr>
          <a:xfrm>
            <a:off x="8439925" y="223500"/>
            <a:ext cx="392375" cy="392375"/>
          </a:xfrm>
          <a:prstGeom prst="rect">
            <a:avLst/>
          </a:prstGeom>
          <a:noFill/>
          <a:ln>
            <a:noFill/>
          </a:ln>
        </p:spPr>
      </p:pic>
      <p:sp>
        <p:nvSpPr>
          <p:cNvPr id="503" name="Google Shape;503;p65"/>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7"/>
            </a:pPr>
            <a:r>
              <a:rPr lang="en" sz="1800" u="sng">
                <a:solidFill>
                  <a:srgbClr val="FFFFFF"/>
                </a:solidFill>
                <a:latin typeface="Oswald Light"/>
                <a:ea typeface="Oswald Light"/>
                <a:cs typeface="Oswald Light"/>
                <a:sym typeface="Oswald Light"/>
              </a:rPr>
              <a:t>Targeted posts</a:t>
            </a:r>
            <a:endParaRPr sz="1800" u="sng">
              <a:solidFill>
                <a:srgbClr val="FFFFFF"/>
              </a:solidFill>
              <a:latin typeface="Oswald Light"/>
              <a:ea typeface="Oswald Light"/>
              <a:cs typeface="Oswald Light"/>
              <a:sym typeface="Oswald Light"/>
            </a:endParaRPr>
          </a:p>
        </p:txBody>
      </p:sp>
      <p:sp>
        <p:nvSpPr>
          <p:cNvPr id="504" name="Google Shape;504;p65"/>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508"/>
        <p:cNvGrpSpPr/>
        <p:nvPr/>
      </p:nvGrpSpPr>
      <p:grpSpPr>
        <a:xfrm>
          <a:off x="0" y="0"/>
          <a:ext cx="0" cy="0"/>
          <a:chOff x="0" y="0"/>
          <a:chExt cx="0" cy="0"/>
        </a:xfrm>
      </p:grpSpPr>
      <p:sp>
        <p:nvSpPr>
          <p:cNvPr id="509" name="Google Shape;509;p66"/>
          <p:cNvSpPr txBox="1">
            <a:spLocks noGrp="1"/>
          </p:cNvSpPr>
          <p:nvPr>
            <p:ph type="body" idx="2"/>
          </p:nvPr>
        </p:nvSpPr>
        <p:spPr>
          <a:xfrm>
            <a:off x="4932475" y="998650"/>
            <a:ext cx="3837000" cy="36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Lato"/>
                <a:ea typeface="Lato"/>
                <a:cs typeface="Lato"/>
                <a:sym typeface="Lato"/>
              </a:rPr>
              <a:t>More secured and relevant postings will help engage content contributors as well as consumers. </a:t>
            </a:r>
            <a:endParaRPr sz="1400">
              <a:latin typeface="Lato"/>
              <a:ea typeface="Lato"/>
              <a:cs typeface="Lato"/>
              <a:sym typeface="Lato"/>
            </a:endParaRPr>
          </a:p>
          <a:p>
            <a:pPr marL="0" lvl="0" indent="0" algn="l" rtl="0">
              <a:spcBef>
                <a:spcPts val="1600"/>
              </a:spcBef>
              <a:spcAft>
                <a:spcPts val="0"/>
              </a:spcAft>
              <a:buNone/>
            </a:pPr>
            <a:r>
              <a:rPr lang="en" sz="1400">
                <a:latin typeface="Lato"/>
                <a:ea typeface="Lato"/>
                <a:cs typeface="Lato"/>
                <a:sym typeface="Lato"/>
              </a:rPr>
              <a:t>Targeted content from a known contributor (friends, colleagues, family) will help invoke a sense of belonging and promote content relevance. </a:t>
            </a:r>
            <a:endParaRPr sz="1400">
              <a:latin typeface="Lato"/>
              <a:ea typeface="Lato"/>
              <a:cs typeface="Lato"/>
              <a:sym typeface="Lato"/>
            </a:endParaRPr>
          </a:p>
          <a:p>
            <a:pPr marL="0" lvl="0" indent="0" algn="l" rtl="0">
              <a:spcBef>
                <a:spcPts val="1600"/>
              </a:spcBef>
              <a:spcAft>
                <a:spcPts val="1600"/>
              </a:spcAft>
              <a:buNone/>
            </a:pPr>
            <a:r>
              <a:rPr lang="en" sz="1400">
                <a:latin typeface="Lato"/>
                <a:ea typeface="Lato"/>
                <a:cs typeface="Lato"/>
                <a:sym typeface="Lato"/>
              </a:rPr>
              <a:t>Also, Content consumers will feel privileged and will be obliged read since the content is specifically targeted towards them.</a:t>
            </a:r>
            <a:endParaRPr sz="1400">
              <a:latin typeface="Lato"/>
              <a:ea typeface="Lato"/>
              <a:cs typeface="Lato"/>
              <a:sym typeface="Lato"/>
            </a:endParaRPr>
          </a:p>
        </p:txBody>
      </p:sp>
      <p:sp>
        <p:nvSpPr>
          <p:cNvPr id="510" name="Google Shape;510;p66"/>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66"/>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512" name="Google Shape;512;p66"/>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7"/>
            </a:pPr>
            <a:r>
              <a:rPr lang="en" sz="1800" u="sng">
                <a:solidFill>
                  <a:srgbClr val="FFFFFF"/>
                </a:solidFill>
                <a:latin typeface="Oswald Light"/>
                <a:ea typeface="Oswald Light"/>
                <a:cs typeface="Oswald Light"/>
                <a:sym typeface="Oswald Light"/>
              </a:rPr>
              <a:t>Targeted posts</a:t>
            </a:r>
            <a:endParaRPr sz="1800" u="sng">
              <a:solidFill>
                <a:srgbClr val="FFFFFF"/>
              </a:solidFill>
              <a:latin typeface="Oswald Light"/>
              <a:ea typeface="Oswald Light"/>
              <a:cs typeface="Oswald Light"/>
              <a:sym typeface="Oswald Light"/>
            </a:endParaRPr>
          </a:p>
        </p:txBody>
      </p:sp>
      <p:sp>
        <p:nvSpPr>
          <p:cNvPr id="513" name="Google Shape;513;p66"/>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7"/>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 Unlock Premium content</a:t>
            </a:r>
            <a:endParaRPr/>
          </a:p>
        </p:txBody>
      </p:sp>
      <p:sp>
        <p:nvSpPr>
          <p:cNvPr id="519" name="Google Shape;519;p67"/>
          <p:cNvSpPr txBox="1">
            <a:spLocks noGrp="1"/>
          </p:cNvSpPr>
          <p:nvPr>
            <p:ph type="body" idx="1"/>
          </p:nvPr>
        </p:nvSpPr>
        <p:spPr>
          <a:xfrm>
            <a:off x="311700" y="1294750"/>
            <a:ext cx="3999900" cy="3099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highlight>
                  <a:srgbClr val="FFFFFF"/>
                </a:highlight>
                <a:latin typeface="Lato"/>
                <a:ea typeface="Lato"/>
                <a:cs typeface="Lato"/>
                <a:sym typeface="Lato"/>
              </a:rPr>
              <a:t>Users sometimes feel shared content is superficial.</a:t>
            </a:r>
            <a:endParaRPr>
              <a:highlight>
                <a:srgbClr val="FFFFFF"/>
              </a:highlight>
              <a:latin typeface="Lato"/>
              <a:ea typeface="Lato"/>
              <a:cs typeface="Lato"/>
              <a:sym typeface="Lato"/>
            </a:endParaRPr>
          </a:p>
          <a:p>
            <a:pPr marL="0" lvl="0" indent="0" algn="l" rtl="0">
              <a:lnSpc>
                <a:spcPct val="100000"/>
              </a:lnSpc>
              <a:spcBef>
                <a:spcPts val="0"/>
              </a:spcBef>
              <a:spcAft>
                <a:spcPts val="0"/>
              </a:spcAft>
              <a:buNone/>
            </a:pPr>
            <a:endParaRPr>
              <a:highlight>
                <a:srgbClr val="FFFF00"/>
              </a:highlight>
              <a:latin typeface="Lato"/>
              <a:ea typeface="Lato"/>
              <a:cs typeface="Lato"/>
              <a:sym typeface="Lato"/>
            </a:endParaRPr>
          </a:p>
          <a:p>
            <a:pPr marL="0" lvl="0" indent="0" algn="l" rtl="0">
              <a:lnSpc>
                <a:spcPct val="100000"/>
              </a:lnSpc>
              <a:spcBef>
                <a:spcPts val="0"/>
              </a:spcBef>
              <a:spcAft>
                <a:spcPts val="0"/>
              </a:spcAft>
              <a:buNone/>
            </a:pPr>
            <a:r>
              <a:rPr lang="en">
                <a:latin typeface="Lato"/>
                <a:ea typeface="Lato"/>
                <a:cs typeface="Lato"/>
                <a:sym typeface="Lato"/>
              </a:rPr>
              <a:t>Emotions: Overwhelmed</a:t>
            </a:r>
            <a:endParaRPr>
              <a:latin typeface="Lato"/>
              <a:ea typeface="Lato"/>
              <a:cs typeface="Lato"/>
              <a:sym typeface="Lato"/>
            </a:endParaRPr>
          </a:p>
          <a:p>
            <a:pPr marL="0" lvl="0" indent="0" algn="l" rtl="0">
              <a:lnSpc>
                <a:spcPct val="100000"/>
              </a:lnSpc>
              <a:spcBef>
                <a:spcPts val="0"/>
              </a:spcBef>
              <a:spcAft>
                <a:spcPts val="0"/>
              </a:spcAft>
              <a:buNone/>
            </a:pPr>
            <a:r>
              <a:rPr lang="en">
                <a:latin typeface="Lato"/>
                <a:ea typeface="Lato"/>
                <a:cs typeface="Lato"/>
                <a:sym typeface="Lato"/>
              </a:rPr>
              <a:t>Mental Model: Get more benefits </a:t>
            </a:r>
            <a:endParaRPr>
              <a:latin typeface="Lato"/>
              <a:ea typeface="Lato"/>
              <a:cs typeface="Lato"/>
              <a:sym typeface="Lato"/>
            </a:endParaRPr>
          </a:p>
          <a:p>
            <a:pPr marL="0" lvl="0" indent="0" algn="l" rtl="0">
              <a:lnSpc>
                <a:spcPct val="100000"/>
              </a:lnSpc>
              <a:spcBef>
                <a:spcPts val="0"/>
              </a:spcBef>
              <a:spcAft>
                <a:spcPts val="0"/>
              </a:spcAft>
              <a:buNone/>
            </a:pPr>
            <a:endParaRPr>
              <a:highlight>
                <a:srgbClr val="FFFF00"/>
              </a:highlight>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"You grow when getting to know best practices in the business." -RT</a:t>
            </a:r>
            <a:endParaRPr i="1">
              <a:latin typeface="Lato"/>
              <a:ea typeface="Lato"/>
              <a:cs typeface="Lato"/>
              <a:sym typeface="Lato"/>
            </a:endParaRPr>
          </a:p>
          <a:p>
            <a:pPr marL="0" lvl="0" indent="0" algn="l" rtl="0">
              <a:lnSpc>
                <a:spcPct val="100000"/>
              </a:lnSpc>
              <a:spcBef>
                <a:spcPts val="0"/>
              </a:spcBef>
              <a:spcAft>
                <a:spcPts val="0"/>
              </a:spcAft>
              <a:buNone/>
            </a:pPr>
            <a:endParaRPr i="1">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"You grow listening to standard setters." - RT</a:t>
            </a:r>
            <a:endParaRPr i="1">
              <a:latin typeface="Lato"/>
              <a:ea typeface="Lato"/>
              <a:cs typeface="Lato"/>
              <a:sym typeface="Lato"/>
            </a:endParaRPr>
          </a:p>
          <a:p>
            <a:pPr marL="0" lvl="0" indent="0" algn="l" rtl="0">
              <a:lnSpc>
                <a:spcPct val="100000"/>
              </a:lnSpc>
              <a:spcBef>
                <a:spcPts val="0"/>
              </a:spcBef>
              <a:spcAft>
                <a:spcPts val="0"/>
              </a:spcAft>
              <a:buNone/>
            </a:pPr>
            <a:endParaRPr i="1">
              <a:latin typeface="Lato"/>
              <a:ea typeface="Lato"/>
              <a:cs typeface="Lato"/>
              <a:sym typeface="Lato"/>
            </a:endParaRPr>
          </a:p>
          <a:p>
            <a:pPr marL="0" lvl="0" indent="0" algn="l" rtl="0">
              <a:lnSpc>
                <a:spcPct val="100000"/>
              </a:lnSpc>
              <a:spcBef>
                <a:spcPts val="0"/>
              </a:spcBef>
              <a:spcAft>
                <a:spcPts val="0"/>
              </a:spcAft>
              <a:buNone/>
            </a:pPr>
            <a:r>
              <a:rPr lang="en" i="1">
                <a:latin typeface="Lato"/>
                <a:ea typeface="Lato"/>
                <a:cs typeface="Lato"/>
                <a:sym typeface="Lato"/>
              </a:rPr>
              <a:t>“I usually look at content originated from sources, other than my friends.” -AM</a:t>
            </a:r>
            <a:endParaRPr i="1">
              <a:latin typeface="Lato"/>
              <a:ea typeface="Lato"/>
              <a:cs typeface="Lato"/>
              <a:sym typeface="Lato"/>
            </a:endParaRPr>
          </a:p>
          <a:p>
            <a:pPr marL="0" lvl="0" indent="0" algn="l" rtl="0">
              <a:lnSpc>
                <a:spcPct val="100000"/>
              </a:lnSpc>
              <a:spcBef>
                <a:spcPts val="0"/>
              </a:spcBef>
              <a:spcAft>
                <a:spcPts val="1600"/>
              </a:spcAft>
              <a:buNone/>
            </a:pPr>
            <a:endParaRPr>
              <a:highlight>
                <a:srgbClr val="FFFF00"/>
              </a:highlight>
              <a:latin typeface="Lato"/>
              <a:ea typeface="Lato"/>
              <a:cs typeface="Lato"/>
              <a:sym typeface="Lato"/>
            </a:endParaRPr>
          </a:p>
        </p:txBody>
      </p:sp>
      <p:sp>
        <p:nvSpPr>
          <p:cNvPr id="520" name="Google Shape;520;p67"/>
          <p:cNvSpPr txBox="1">
            <a:spLocks noGrp="1"/>
          </p:cNvSpPr>
          <p:nvPr>
            <p:ph type="body" idx="2"/>
          </p:nvPr>
        </p:nvSpPr>
        <p:spPr>
          <a:xfrm>
            <a:off x="4832400" y="1294750"/>
            <a:ext cx="3999900" cy="3099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Lato"/>
                <a:ea typeface="Lato"/>
                <a:cs typeface="Lato"/>
                <a:sym typeface="Lato"/>
              </a:rPr>
              <a:t>Recommendation: If users can receive guides, samples, or exclusive information for their benefit, they might feel in debt and “pay back”.</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Reciprocity “first give in order to receive”.   You give your “post”, “share”, “reaction” in order to unlock the content.</a:t>
            </a:r>
            <a:endParaRPr>
              <a:latin typeface="Lato"/>
              <a:ea typeface="Lato"/>
              <a:cs typeface="Lato"/>
              <a:sym typeface="Lato"/>
            </a:endParaRPr>
          </a:p>
          <a:p>
            <a:pPr marL="0" lvl="0" indent="0" algn="l" rtl="0">
              <a:lnSpc>
                <a:spcPct val="115000"/>
              </a:lnSpc>
              <a:spcBef>
                <a:spcPts val="1600"/>
              </a:spcBef>
              <a:spcAft>
                <a:spcPts val="0"/>
              </a:spcAft>
              <a:buNone/>
            </a:pPr>
            <a:r>
              <a:rPr lang="en">
                <a:latin typeface="Lato"/>
                <a:ea typeface="Lato"/>
                <a:cs typeface="Lato"/>
                <a:sym typeface="Lato"/>
              </a:rPr>
              <a:t>Growing Professionals can see value in guides, standards and reports that will help them discover new insights.</a:t>
            </a:r>
            <a:endParaRPr>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a:p>
            <a:pPr marL="0" lvl="0" indent="0" algn="l" rtl="0">
              <a:lnSpc>
                <a:spcPct val="115000"/>
              </a:lnSpc>
              <a:spcBef>
                <a:spcPts val="1600"/>
              </a:spcBef>
              <a:spcAft>
                <a:spcPts val="1600"/>
              </a:spcAft>
              <a:buNone/>
            </a:pPr>
            <a:endParaRPr>
              <a:latin typeface="Lato"/>
              <a:ea typeface="Lato"/>
              <a:cs typeface="Lato"/>
              <a:sym typeface="Lato"/>
            </a:endParaRPr>
          </a:p>
        </p:txBody>
      </p:sp>
      <p:pic>
        <p:nvPicPr>
          <p:cNvPr id="521" name="Google Shape;521;p67"/>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525"/>
        <p:cNvGrpSpPr/>
        <p:nvPr/>
      </p:nvGrpSpPr>
      <p:grpSpPr>
        <a:xfrm>
          <a:off x="0" y="0"/>
          <a:ext cx="0" cy="0"/>
          <a:chOff x="0" y="0"/>
          <a:chExt cx="0" cy="0"/>
        </a:xfrm>
      </p:grpSpPr>
      <p:sp>
        <p:nvSpPr>
          <p:cNvPr id="526" name="Google Shape;526;p68"/>
          <p:cNvSpPr txBox="1">
            <a:spLocks noGrp="1"/>
          </p:cNvSpPr>
          <p:nvPr>
            <p:ph type="body" idx="2"/>
          </p:nvPr>
        </p:nvSpPr>
        <p:spPr>
          <a:xfrm>
            <a:off x="4951563" y="3252250"/>
            <a:ext cx="3837000" cy="1713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sz="1200">
                <a:latin typeface="Lato"/>
                <a:ea typeface="Lato"/>
                <a:cs typeface="Lato"/>
                <a:sym typeface="Lato"/>
              </a:rPr>
              <a:t>Pay with a Tweet enables paying back with virality instead of money.</a:t>
            </a:r>
            <a:endParaRPr sz="1200">
              <a:latin typeface="Lato"/>
              <a:ea typeface="Lato"/>
              <a:cs typeface="Lato"/>
              <a:sym typeface="Lato"/>
            </a:endParaRPr>
          </a:p>
        </p:txBody>
      </p:sp>
      <p:sp>
        <p:nvSpPr>
          <p:cNvPr id="527" name="Google Shape;527;p68"/>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 name="Google Shape;528;p68"/>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529" name="Google Shape;529;p68" descr="Resultado de imagen para pay with a tweet"/>
          <p:cNvPicPr preferRelativeResize="0"/>
          <p:nvPr/>
        </p:nvPicPr>
        <p:blipFill>
          <a:blip r:embed="rId4">
            <a:alphaModFix/>
          </a:blip>
          <a:stretch>
            <a:fillRect/>
          </a:stretch>
        </p:blipFill>
        <p:spPr>
          <a:xfrm>
            <a:off x="4746850" y="397950"/>
            <a:ext cx="3330133" cy="1056425"/>
          </a:xfrm>
          <a:prstGeom prst="rect">
            <a:avLst/>
          </a:prstGeom>
          <a:noFill/>
          <a:ln>
            <a:noFill/>
          </a:ln>
        </p:spPr>
      </p:pic>
      <p:pic>
        <p:nvPicPr>
          <p:cNvPr id="530" name="Google Shape;530;p68" descr="Resultado de imagen para pay with a tweet"/>
          <p:cNvPicPr preferRelativeResize="0"/>
          <p:nvPr/>
        </p:nvPicPr>
        <p:blipFill rotWithShape="1">
          <a:blip r:embed="rId5">
            <a:alphaModFix/>
          </a:blip>
          <a:srcRect r="13599"/>
          <a:stretch/>
        </p:blipFill>
        <p:spPr>
          <a:xfrm>
            <a:off x="4746850" y="1500750"/>
            <a:ext cx="4085400" cy="1930800"/>
          </a:xfrm>
          <a:prstGeom prst="rect">
            <a:avLst/>
          </a:prstGeom>
          <a:noFill/>
          <a:ln>
            <a:noFill/>
          </a:ln>
        </p:spPr>
      </p:pic>
      <p:sp>
        <p:nvSpPr>
          <p:cNvPr id="531" name="Google Shape;531;p68"/>
          <p:cNvSpPr/>
          <p:nvPr/>
        </p:nvSpPr>
        <p:spPr>
          <a:xfrm>
            <a:off x="4746850" y="2108225"/>
            <a:ext cx="2376275" cy="1241225"/>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8"/>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8"/>
            </a:pPr>
            <a:r>
              <a:rPr lang="en" sz="1800" u="sng">
                <a:solidFill>
                  <a:srgbClr val="FFFFFF"/>
                </a:solidFill>
                <a:latin typeface="Oswald Light"/>
                <a:ea typeface="Oswald Light"/>
                <a:cs typeface="Oswald Light"/>
                <a:sym typeface="Oswald Light"/>
              </a:rPr>
              <a:t>Unlock Premium Content</a:t>
            </a:r>
            <a:endParaRPr sz="1800" u="sng">
              <a:solidFill>
                <a:srgbClr val="FFFFFF"/>
              </a:solidFill>
              <a:latin typeface="Oswald Light"/>
              <a:ea typeface="Oswald Light"/>
              <a:cs typeface="Oswald Light"/>
              <a:sym typeface="Oswald Light"/>
            </a:endParaRPr>
          </a:p>
        </p:txBody>
      </p:sp>
      <p:sp>
        <p:nvSpPr>
          <p:cNvPr id="533" name="Google Shape;533;p68"/>
          <p:cNvSpPr txBox="1">
            <a:spLocks noGrp="1"/>
          </p:cNvSpPr>
          <p:nvPr>
            <p:ph type="title"/>
          </p:nvPr>
        </p:nvSpPr>
        <p:spPr>
          <a:xfrm>
            <a:off x="409048" y="1386825"/>
            <a:ext cx="4045200" cy="112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Analogous Experiences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537"/>
        <p:cNvGrpSpPr/>
        <p:nvPr/>
      </p:nvGrpSpPr>
      <p:grpSpPr>
        <a:xfrm>
          <a:off x="0" y="0"/>
          <a:ext cx="0" cy="0"/>
          <a:chOff x="0" y="0"/>
          <a:chExt cx="0" cy="0"/>
        </a:xfrm>
      </p:grpSpPr>
      <p:sp>
        <p:nvSpPr>
          <p:cNvPr id="538" name="Google Shape;538;p69"/>
          <p:cNvSpPr txBox="1">
            <a:spLocks noGrp="1"/>
          </p:cNvSpPr>
          <p:nvPr>
            <p:ph type="body" idx="2"/>
          </p:nvPr>
        </p:nvSpPr>
        <p:spPr>
          <a:xfrm>
            <a:off x="4932475" y="929575"/>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latin typeface="Lato"/>
                <a:ea typeface="Lato"/>
                <a:cs typeface="Lato"/>
                <a:sym typeface="Lato"/>
              </a:rPr>
              <a:t>Users start sharing suggested content. Virality of posts might increase.</a:t>
            </a:r>
            <a:endParaRPr sz="1400">
              <a:latin typeface="Lato"/>
              <a:ea typeface="Lato"/>
              <a:cs typeface="Lato"/>
              <a:sym typeface="Lato"/>
            </a:endParaRPr>
          </a:p>
          <a:p>
            <a:pPr marL="0" lvl="0" indent="0" algn="l" rtl="0">
              <a:spcBef>
                <a:spcPts val="0"/>
              </a:spcBef>
              <a:spcAft>
                <a:spcPts val="0"/>
              </a:spcAft>
              <a:buNone/>
            </a:pPr>
            <a:endParaRPr sz="1400">
              <a:latin typeface="Lato"/>
              <a:ea typeface="Lato"/>
              <a:cs typeface="Lato"/>
              <a:sym typeface="Lato"/>
            </a:endParaRPr>
          </a:p>
          <a:p>
            <a:pPr marL="0" lvl="0" indent="0" algn="l" rtl="0">
              <a:spcBef>
                <a:spcPts val="0"/>
              </a:spcBef>
              <a:spcAft>
                <a:spcPts val="0"/>
              </a:spcAft>
              <a:buNone/>
            </a:pPr>
            <a:r>
              <a:rPr lang="en" sz="1400">
                <a:latin typeface="Lato"/>
                <a:ea typeface="Lato"/>
                <a:cs typeface="Lato"/>
                <a:sym typeface="Lato"/>
              </a:rPr>
              <a:t>A database of user interests could be obtained.</a:t>
            </a:r>
            <a:endParaRPr sz="1400">
              <a:latin typeface="Lato"/>
              <a:ea typeface="Lato"/>
              <a:cs typeface="Lato"/>
              <a:sym typeface="Lato"/>
            </a:endParaRPr>
          </a:p>
        </p:txBody>
      </p:sp>
      <p:sp>
        <p:nvSpPr>
          <p:cNvPr id="539" name="Google Shape;539;p69"/>
          <p:cNvSpPr/>
          <p:nvPr/>
        </p:nvSpPr>
        <p:spPr>
          <a:xfrm>
            <a:off x="4932475" y="4475275"/>
            <a:ext cx="826500" cy="149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0" name="Google Shape;540;p69"/>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541" name="Google Shape;541;p69"/>
          <p:cNvSpPr txBox="1"/>
          <p:nvPr/>
        </p:nvSpPr>
        <p:spPr>
          <a:xfrm>
            <a:off x="0" y="88375"/>
            <a:ext cx="4560300" cy="1078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Font typeface="Oswald Light"/>
              <a:buAutoNum type="arabicPeriod" startAt="8"/>
            </a:pPr>
            <a:r>
              <a:rPr lang="en" sz="1800" u="sng">
                <a:solidFill>
                  <a:srgbClr val="FFFFFF"/>
                </a:solidFill>
                <a:latin typeface="Oswald Light"/>
                <a:ea typeface="Oswald Light"/>
                <a:cs typeface="Oswald Light"/>
                <a:sym typeface="Oswald Light"/>
              </a:rPr>
              <a:t>Unlock Premium Content</a:t>
            </a:r>
            <a:endParaRPr sz="1800" u="sng">
              <a:solidFill>
                <a:srgbClr val="FFFFFF"/>
              </a:solidFill>
              <a:latin typeface="Oswald Light"/>
              <a:ea typeface="Oswald Light"/>
              <a:cs typeface="Oswald Light"/>
              <a:sym typeface="Oswald Light"/>
            </a:endParaRPr>
          </a:p>
        </p:txBody>
      </p:sp>
      <p:sp>
        <p:nvSpPr>
          <p:cNvPr id="542" name="Google Shape;542;p69"/>
          <p:cNvSpPr txBox="1">
            <a:spLocks noGrp="1"/>
          </p:cNvSpPr>
          <p:nvPr>
            <p:ph type="title"/>
          </p:nvPr>
        </p:nvSpPr>
        <p:spPr>
          <a:xfrm>
            <a:off x="265500" y="615875"/>
            <a:ext cx="4045200" cy="11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Expected Results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0"/>
          <p:cNvSpPr/>
          <p:nvPr/>
        </p:nvSpPr>
        <p:spPr>
          <a:xfrm>
            <a:off x="6213150" y="1520300"/>
            <a:ext cx="1947000" cy="1872900"/>
          </a:xfrm>
          <a:prstGeom prst="ellipse">
            <a:avLst/>
          </a:prstGeom>
          <a:solidFill>
            <a:srgbClr val="FFAB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ato"/>
                <a:ea typeface="Lato"/>
                <a:cs typeface="Lato"/>
                <a:sym typeface="Lato"/>
              </a:rPr>
              <a:t>Mental model</a:t>
            </a:r>
            <a:r>
              <a:rPr lang="en">
                <a:latin typeface="Lato"/>
                <a:ea typeface="Lato"/>
                <a:cs typeface="Lato"/>
                <a:sym typeface="Lato"/>
              </a:rPr>
              <a:t> not aligned with value proposition</a:t>
            </a:r>
            <a:endParaRPr>
              <a:latin typeface="Lato"/>
              <a:ea typeface="Lato"/>
              <a:cs typeface="Lato"/>
              <a:sym typeface="Lato"/>
            </a:endParaRPr>
          </a:p>
        </p:txBody>
      </p:sp>
      <p:sp>
        <p:nvSpPr>
          <p:cNvPr id="548" name="Google Shape;548;p70"/>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Wrapping up - The Complete Engagement Ecosystem</a:t>
            </a:r>
            <a:endParaRPr>
              <a:solidFill>
                <a:srgbClr val="000000"/>
              </a:solidFill>
            </a:endParaRPr>
          </a:p>
        </p:txBody>
      </p:sp>
      <p:sp>
        <p:nvSpPr>
          <p:cNvPr id="549" name="Google Shape;549;p70"/>
          <p:cNvSpPr/>
          <p:nvPr/>
        </p:nvSpPr>
        <p:spPr>
          <a:xfrm>
            <a:off x="983825"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overwhelmed</a:t>
            </a:r>
            <a:r>
              <a:rPr lang="en">
                <a:latin typeface="Lato"/>
                <a:ea typeface="Lato"/>
                <a:cs typeface="Lato"/>
                <a:sym typeface="Lato"/>
              </a:rPr>
              <a:t> by too much </a:t>
            </a:r>
            <a:r>
              <a:rPr lang="en" i="1">
                <a:latin typeface="Lato"/>
                <a:ea typeface="Lato"/>
                <a:cs typeface="Lato"/>
                <a:sym typeface="Lato"/>
              </a:rPr>
              <a:t>random</a:t>
            </a:r>
            <a:r>
              <a:rPr lang="en">
                <a:latin typeface="Lato"/>
                <a:ea typeface="Lato"/>
                <a:cs typeface="Lato"/>
                <a:sym typeface="Lato"/>
              </a:rPr>
              <a:t> content</a:t>
            </a:r>
            <a:endParaRPr>
              <a:latin typeface="Lato"/>
              <a:ea typeface="Lato"/>
              <a:cs typeface="Lato"/>
              <a:sym typeface="Lato"/>
            </a:endParaRPr>
          </a:p>
        </p:txBody>
      </p:sp>
      <p:pic>
        <p:nvPicPr>
          <p:cNvPr id="550" name="Google Shape;550;p70"/>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551" name="Google Shape;551;p70"/>
          <p:cNvSpPr/>
          <p:nvPr/>
        </p:nvSpPr>
        <p:spPr>
          <a:xfrm>
            <a:off x="2726950" y="1417575"/>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inadequate</a:t>
            </a:r>
            <a:r>
              <a:rPr lang="en">
                <a:latin typeface="Lato"/>
                <a:ea typeface="Lato"/>
                <a:cs typeface="Lato"/>
                <a:sym typeface="Lato"/>
              </a:rPr>
              <a:t> for sharing irrelevant content</a:t>
            </a:r>
            <a:endParaRPr>
              <a:latin typeface="Lato"/>
              <a:ea typeface="Lato"/>
              <a:cs typeface="Lato"/>
              <a:sym typeface="Lato"/>
            </a:endParaRPr>
          </a:p>
        </p:txBody>
      </p:sp>
      <p:sp>
        <p:nvSpPr>
          <p:cNvPr id="552" name="Google Shape;552;p70"/>
          <p:cNvSpPr/>
          <p:nvPr/>
        </p:nvSpPr>
        <p:spPr>
          <a:xfrm>
            <a:off x="4470050" y="1453050"/>
            <a:ext cx="1947000" cy="1872900"/>
          </a:xfrm>
          <a:prstGeom prst="ellipse">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Lato"/>
                <a:ea typeface="Lato"/>
                <a:cs typeface="Lato"/>
                <a:sym typeface="Lato"/>
              </a:rPr>
              <a:t>Feeling </a:t>
            </a:r>
            <a:r>
              <a:rPr lang="en" b="1">
                <a:latin typeface="Lato"/>
                <a:ea typeface="Lato"/>
                <a:cs typeface="Lato"/>
                <a:sym typeface="Lato"/>
              </a:rPr>
              <a:t>exposed</a:t>
            </a:r>
            <a:r>
              <a:rPr lang="en">
                <a:latin typeface="Lato"/>
                <a:ea typeface="Lato"/>
                <a:cs typeface="Lato"/>
                <a:sym typeface="Lato"/>
              </a:rPr>
              <a:t> by their actions</a:t>
            </a:r>
            <a:endParaRPr>
              <a:latin typeface="Lato"/>
              <a:ea typeface="Lato"/>
              <a:cs typeface="Lato"/>
              <a:sym typeface="Lato"/>
            </a:endParaRPr>
          </a:p>
        </p:txBody>
      </p:sp>
      <p:sp>
        <p:nvSpPr>
          <p:cNvPr id="553" name="Google Shape;553;p70"/>
          <p:cNvSpPr/>
          <p:nvPr/>
        </p:nvSpPr>
        <p:spPr>
          <a:xfrm>
            <a:off x="1325450" y="3184425"/>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Curation</a:t>
            </a:r>
            <a:endParaRPr/>
          </a:p>
        </p:txBody>
      </p:sp>
      <p:sp>
        <p:nvSpPr>
          <p:cNvPr id="554" name="Google Shape;554;p70"/>
          <p:cNvSpPr/>
          <p:nvPr/>
        </p:nvSpPr>
        <p:spPr>
          <a:xfrm>
            <a:off x="2930838" y="3184425"/>
            <a:ext cx="1539216"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Empowerment</a:t>
            </a:r>
            <a:endParaRPr/>
          </a:p>
        </p:txBody>
      </p:sp>
      <p:sp>
        <p:nvSpPr>
          <p:cNvPr id="555" name="Google Shape;555;p70"/>
          <p:cNvSpPr/>
          <p:nvPr/>
        </p:nvSpPr>
        <p:spPr>
          <a:xfrm>
            <a:off x="4811675" y="3184425"/>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Control</a:t>
            </a:r>
            <a:endParaRPr/>
          </a:p>
        </p:txBody>
      </p:sp>
      <p:sp>
        <p:nvSpPr>
          <p:cNvPr id="556" name="Google Shape;556;p70"/>
          <p:cNvSpPr txBox="1"/>
          <p:nvPr/>
        </p:nvSpPr>
        <p:spPr>
          <a:xfrm>
            <a:off x="983825" y="3770000"/>
            <a:ext cx="17430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1. Curated Home </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2. External Tools</a:t>
            </a:r>
            <a:endParaRPr sz="1200">
              <a:latin typeface="Lato"/>
              <a:ea typeface="Lato"/>
              <a:cs typeface="Lato"/>
              <a:sym typeface="Lato"/>
            </a:endParaRPr>
          </a:p>
        </p:txBody>
      </p:sp>
      <p:sp>
        <p:nvSpPr>
          <p:cNvPr id="557" name="Google Shape;557;p70"/>
          <p:cNvSpPr txBox="1"/>
          <p:nvPr/>
        </p:nvSpPr>
        <p:spPr>
          <a:xfrm>
            <a:off x="2785988" y="3770000"/>
            <a:ext cx="18288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3. Post Requests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4. Micro-contributions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5. Sharing goals</a:t>
            </a:r>
            <a:endParaRPr sz="1200">
              <a:latin typeface="Lato"/>
              <a:ea typeface="Lato"/>
              <a:cs typeface="Lato"/>
              <a:sym typeface="Lato"/>
            </a:endParaRPr>
          </a:p>
          <a:p>
            <a:pPr marL="0" lvl="0" indent="0" algn="ctr" rtl="0">
              <a:spcBef>
                <a:spcPts val="0"/>
              </a:spcBef>
              <a:spcAft>
                <a:spcPts val="0"/>
              </a:spcAft>
              <a:buNone/>
            </a:pPr>
            <a:endParaRPr sz="1200">
              <a:latin typeface="Lato"/>
              <a:ea typeface="Lato"/>
              <a:cs typeface="Lato"/>
              <a:sym typeface="Lato"/>
            </a:endParaRPr>
          </a:p>
        </p:txBody>
      </p:sp>
      <p:sp>
        <p:nvSpPr>
          <p:cNvPr id="558" name="Google Shape;558;p70"/>
          <p:cNvSpPr txBox="1"/>
          <p:nvPr/>
        </p:nvSpPr>
        <p:spPr>
          <a:xfrm>
            <a:off x="4529150" y="3770000"/>
            <a:ext cx="18288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6. Anonymous Posts</a:t>
            </a:r>
            <a:endParaRPr sz="1200">
              <a:latin typeface="Lato"/>
              <a:ea typeface="Lato"/>
              <a:cs typeface="Lato"/>
              <a:sym typeface="Lato"/>
            </a:endParaRPr>
          </a:p>
          <a:p>
            <a:pPr marL="0" lvl="0" indent="0" algn="ctr" rtl="0">
              <a:spcBef>
                <a:spcPts val="0"/>
              </a:spcBef>
              <a:spcAft>
                <a:spcPts val="0"/>
              </a:spcAft>
              <a:buNone/>
            </a:pPr>
            <a:r>
              <a:rPr lang="en" sz="1200">
                <a:latin typeface="Lato"/>
                <a:ea typeface="Lato"/>
                <a:cs typeface="Lato"/>
                <a:sym typeface="Lato"/>
              </a:rPr>
              <a:t>7. Targeted Posts</a:t>
            </a:r>
            <a:endParaRPr sz="1200">
              <a:latin typeface="Lato"/>
              <a:ea typeface="Lato"/>
              <a:cs typeface="Lato"/>
              <a:sym typeface="Lato"/>
            </a:endParaRPr>
          </a:p>
        </p:txBody>
      </p:sp>
      <p:sp>
        <p:nvSpPr>
          <p:cNvPr id="559" name="Google Shape;559;p70"/>
          <p:cNvSpPr/>
          <p:nvPr/>
        </p:nvSpPr>
        <p:spPr>
          <a:xfrm>
            <a:off x="6554775" y="3184412"/>
            <a:ext cx="1263762" cy="392418"/>
          </a:xfrm>
          <a:prstGeom prst="flowChartTerminator">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Motivation</a:t>
            </a:r>
            <a:endParaRPr/>
          </a:p>
        </p:txBody>
      </p:sp>
      <p:sp>
        <p:nvSpPr>
          <p:cNvPr id="560" name="Google Shape;560;p70"/>
          <p:cNvSpPr txBox="1"/>
          <p:nvPr/>
        </p:nvSpPr>
        <p:spPr>
          <a:xfrm>
            <a:off x="6384000" y="3807500"/>
            <a:ext cx="1605300" cy="73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Lato"/>
                <a:ea typeface="Lato"/>
                <a:cs typeface="Lato"/>
                <a:sym typeface="Lato"/>
              </a:rPr>
              <a:t>8. Unlock Content</a:t>
            </a:r>
            <a:endParaRPr sz="12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564"/>
        <p:cNvGrpSpPr/>
        <p:nvPr/>
      </p:nvGrpSpPr>
      <p:grpSpPr>
        <a:xfrm>
          <a:off x="0" y="0"/>
          <a:ext cx="0" cy="0"/>
          <a:chOff x="0" y="0"/>
          <a:chExt cx="0" cy="0"/>
        </a:xfrm>
      </p:grpSpPr>
      <p:sp>
        <p:nvSpPr>
          <p:cNvPr id="565" name="Google Shape;565;p71"/>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FFFFFF"/>
                </a:solidFill>
                <a:latin typeface="Oswald"/>
                <a:ea typeface="Oswald"/>
                <a:cs typeface="Oswald"/>
                <a:sym typeface="Oswald"/>
              </a:rPr>
              <a:t>5. Next Steps</a:t>
            </a:r>
            <a:endParaRPr sz="3600">
              <a:solidFill>
                <a:srgbClr val="FFFFFF"/>
              </a:solidFill>
              <a:latin typeface="Oswald"/>
              <a:ea typeface="Oswald"/>
              <a:cs typeface="Oswald"/>
              <a:sym typeface="Oswa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2"/>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We suggest</a:t>
            </a:r>
            <a:endParaRPr>
              <a:solidFill>
                <a:srgbClr val="000000"/>
              </a:solidFill>
            </a:endParaRPr>
          </a:p>
        </p:txBody>
      </p:sp>
      <p:sp>
        <p:nvSpPr>
          <p:cNvPr id="571" name="Google Shape;571;p72"/>
          <p:cNvSpPr txBox="1">
            <a:spLocks noGrp="1"/>
          </p:cNvSpPr>
          <p:nvPr>
            <p:ph type="body" idx="1"/>
          </p:nvPr>
        </p:nvSpPr>
        <p:spPr>
          <a:xfrm>
            <a:off x="311700" y="1573100"/>
            <a:ext cx="8520600" cy="2821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Lato"/>
                <a:ea typeface="Lato"/>
                <a:cs typeface="Lato"/>
                <a:sym typeface="Lato"/>
              </a:rPr>
              <a:t>Conducting more detailed research to  in order to: </a:t>
            </a:r>
            <a:endParaRPr sz="1800">
              <a:latin typeface="Lato"/>
              <a:ea typeface="Lato"/>
              <a:cs typeface="Lato"/>
              <a:sym typeface="Lato"/>
            </a:endParaRPr>
          </a:p>
          <a:p>
            <a:pPr marL="457200" lvl="0" indent="-342900" algn="l" rtl="0">
              <a:lnSpc>
                <a:spcPct val="115000"/>
              </a:lnSpc>
              <a:spcBef>
                <a:spcPts val="1600"/>
              </a:spcBef>
              <a:spcAft>
                <a:spcPts val="0"/>
              </a:spcAft>
              <a:buSzPts val="1800"/>
              <a:buFont typeface="Lato"/>
              <a:buAutoNum type="arabicPeriod"/>
            </a:pPr>
            <a:r>
              <a:rPr lang="en" sz="1800">
                <a:latin typeface="Lato"/>
                <a:ea typeface="Lato"/>
                <a:cs typeface="Lato"/>
                <a:sym typeface="Lato"/>
              </a:rPr>
              <a:t>Gain more insights </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AutoNum type="arabicPeriod"/>
            </a:pPr>
            <a:r>
              <a:rPr lang="en" sz="1800">
                <a:latin typeface="Lato"/>
                <a:ea typeface="Lato"/>
                <a:cs typeface="Lato"/>
                <a:sym typeface="Lato"/>
              </a:rPr>
              <a:t>Prioritize ideas</a:t>
            </a:r>
            <a:endParaRPr sz="1800">
              <a:latin typeface="Lato"/>
              <a:ea typeface="Lato"/>
              <a:cs typeface="Lato"/>
              <a:sym typeface="Lato"/>
            </a:endParaRPr>
          </a:p>
          <a:p>
            <a:pPr marL="457200" lvl="0" indent="-342900" algn="l" rtl="0">
              <a:lnSpc>
                <a:spcPct val="115000"/>
              </a:lnSpc>
              <a:spcBef>
                <a:spcPts val="0"/>
              </a:spcBef>
              <a:spcAft>
                <a:spcPts val="0"/>
              </a:spcAft>
              <a:buSzPts val="1800"/>
              <a:buFont typeface="Lato"/>
              <a:buAutoNum type="arabicPeriod"/>
            </a:pPr>
            <a:r>
              <a:rPr lang="en" sz="1800">
                <a:latin typeface="Lato"/>
                <a:ea typeface="Lato"/>
                <a:cs typeface="Lato"/>
                <a:sym typeface="Lato"/>
              </a:rPr>
              <a:t>Check feasibility of each idea</a:t>
            </a:r>
            <a:endParaRPr sz="1800">
              <a:latin typeface="Lato"/>
              <a:ea typeface="Lato"/>
              <a:cs typeface="Lato"/>
              <a:sym typeface="Lato"/>
            </a:endParaRPr>
          </a:p>
        </p:txBody>
      </p:sp>
      <p:pic>
        <p:nvPicPr>
          <p:cNvPr id="572" name="Google Shape;572;p72"/>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3"/>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Team</a:t>
            </a:r>
            <a:endParaRPr>
              <a:solidFill>
                <a:srgbClr val="000000"/>
              </a:solidFill>
            </a:endParaRPr>
          </a:p>
        </p:txBody>
      </p:sp>
      <p:sp>
        <p:nvSpPr>
          <p:cNvPr id="578" name="Google Shape;578;p73"/>
          <p:cNvSpPr txBox="1">
            <a:spLocks noGrp="1"/>
          </p:cNvSpPr>
          <p:nvPr>
            <p:ph type="body" idx="1"/>
          </p:nvPr>
        </p:nvSpPr>
        <p:spPr>
          <a:xfrm>
            <a:off x="311700" y="1618200"/>
            <a:ext cx="5043900" cy="29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Lato"/>
                <a:ea typeface="Lato"/>
                <a:cs typeface="Lato"/>
                <a:sym typeface="Lato"/>
              </a:rPr>
              <a:t>Nick Manring  </a:t>
            </a:r>
            <a:r>
              <a:rPr lang="en" sz="1400" u="sng">
                <a:solidFill>
                  <a:schemeClr val="hlink"/>
                </a:solidFill>
                <a:latin typeface="Lato"/>
                <a:ea typeface="Lato"/>
                <a:cs typeface="Lato"/>
                <a:sym typeface="Lato"/>
                <a:hlinkClick r:id="rId3"/>
              </a:rPr>
              <a:t>nmanring@gmail.com</a:t>
            </a:r>
            <a:endParaRPr sz="1400">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Sandra Perdomo  </a:t>
            </a:r>
            <a:r>
              <a:rPr lang="en" sz="1400" u="sng">
                <a:solidFill>
                  <a:schemeClr val="hlink"/>
                </a:solidFill>
                <a:latin typeface="Lato"/>
                <a:ea typeface="Lato"/>
                <a:cs typeface="Lato"/>
                <a:sym typeface="Lato"/>
                <a:hlinkClick r:id="rId4"/>
              </a:rPr>
              <a:t>sperdomo456@gmail.com</a:t>
            </a:r>
            <a:r>
              <a:rPr lang="en" sz="1400">
                <a:latin typeface="Lato"/>
                <a:ea typeface="Lato"/>
                <a:cs typeface="Lato"/>
                <a:sym typeface="Lato"/>
              </a:rPr>
              <a:t> </a:t>
            </a:r>
            <a:endParaRPr sz="1400">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Emma Quinn  </a:t>
            </a:r>
            <a:r>
              <a:rPr lang="en" sz="1400" u="sng">
                <a:solidFill>
                  <a:schemeClr val="hlink"/>
                </a:solidFill>
                <a:latin typeface="Lato"/>
                <a:ea typeface="Lato"/>
                <a:cs typeface="Lato"/>
                <a:sym typeface="Lato"/>
                <a:hlinkClick r:id="rId5"/>
              </a:rPr>
              <a:t>emjquinn7@gmail.com</a:t>
            </a:r>
            <a:r>
              <a:rPr lang="en" sz="1400">
                <a:latin typeface="Lato"/>
                <a:ea typeface="Lato"/>
                <a:cs typeface="Lato"/>
                <a:sym typeface="Lato"/>
              </a:rPr>
              <a:t> </a:t>
            </a:r>
            <a:endParaRPr sz="1400">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Andrea Cantú  </a:t>
            </a:r>
            <a:r>
              <a:rPr lang="en" sz="1400" u="sng">
                <a:solidFill>
                  <a:schemeClr val="hlink"/>
                </a:solidFill>
                <a:latin typeface="Lato"/>
                <a:ea typeface="Lato"/>
                <a:cs typeface="Lato"/>
                <a:sym typeface="Lato"/>
                <a:hlinkClick r:id="rId6"/>
              </a:rPr>
              <a:t>canturo_andr@bentley.edu</a:t>
            </a:r>
            <a:r>
              <a:rPr lang="en" sz="1400">
                <a:latin typeface="Lato"/>
                <a:ea typeface="Lato"/>
                <a:cs typeface="Lato"/>
                <a:sym typeface="Lato"/>
              </a:rPr>
              <a:t> </a:t>
            </a:r>
            <a:endParaRPr sz="1400">
              <a:latin typeface="Lato"/>
              <a:ea typeface="Lato"/>
              <a:cs typeface="Lato"/>
              <a:sym typeface="Lato"/>
            </a:endParaRPr>
          </a:p>
          <a:p>
            <a:pPr marL="0" lvl="0" indent="0" algn="l" rtl="0">
              <a:spcBef>
                <a:spcPts val="0"/>
              </a:spcBef>
              <a:spcAft>
                <a:spcPts val="0"/>
              </a:spcAft>
              <a:buNone/>
            </a:pPr>
            <a:r>
              <a:rPr lang="en" sz="1400" b="1">
                <a:latin typeface="Lato"/>
                <a:ea typeface="Lato"/>
                <a:cs typeface="Lato"/>
                <a:sym typeface="Lato"/>
              </a:rPr>
              <a:t>Pratik Gami  </a:t>
            </a:r>
            <a:r>
              <a:rPr lang="en" sz="1400" u="sng">
                <a:solidFill>
                  <a:schemeClr val="hlink"/>
                </a:solidFill>
                <a:latin typeface="Lato"/>
                <a:ea typeface="Lato"/>
                <a:cs typeface="Lato"/>
                <a:sym typeface="Lato"/>
              </a:rPr>
              <a:t>pratikgami@gmail.com</a:t>
            </a:r>
            <a:endParaRPr sz="1400">
              <a:latin typeface="Lato"/>
              <a:ea typeface="Lato"/>
              <a:cs typeface="Lato"/>
              <a:sym typeface="Lato"/>
            </a:endParaRPr>
          </a:p>
          <a:p>
            <a:pPr marL="0" lvl="0" indent="0" algn="l" rtl="0">
              <a:spcBef>
                <a:spcPts val="0"/>
              </a:spcBef>
              <a:spcAft>
                <a:spcPts val="0"/>
              </a:spcAft>
              <a:buNone/>
            </a:pPr>
            <a:endParaRPr sz="1400" b="1">
              <a:latin typeface="Lato"/>
              <a:ea typeface="Lato"/>
              <a:cs typeface="Lato"/>
              <a:sym typeface="Lato"/>
            </a:endParaRPr>
          </a:p>
        </p:txBody>
      </p:sp>
      <p:pic>
        <p:nvPicPr>
          <p:cNvPr id="579" name="Google Shape;579;p73"/>
          <p:cNvPicPr preferRelativeResize="0"/>
          <p:nvPr/>
        </p:nvPicPr>
        <p:blipFill>
          <a:blip r:embed="rId7">
            <a:alphaModFix/>
          </a:blip>
          <a:stretch>
            <a:fillRect/>
          </a:stretch>
        </p:blipFill>
        <p:spPr>
          <a:xfrm>
            <a:off x="8439925" y="223500"/>
            <a:ext cx="392375" cy="392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131"/>
        <p:cNvGrpSpPr/>
        <p:nvPr/>
      </p:nvGrpSpPr>
      <p:grpSpPr>
        <a:xfrm>
          <a:off x="0" y="0"/>
          <a:ext cx="0" cy="0"/>
          <a:chOff x="0" y="0"/>
          <a:chExt cx="0" cy="0"/>
        </a:xfrm>
      </p:grpSpPr>
      <p:sp>
        <p:nvSpPr>
          <p:cNvPr id="132" name="Google Shape;132;p29"/>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FFFFFF"/>
                </a:solidFill>
                <a:latin typeface="Oswald"/>
                <a:ea typeface="Oswald"/>
                <a:cs typeface="Oswald"/>
                <a:sym typeface="Oswald"/>
              </a:rPr>
              <a:t>2. Reframing the problem</a:t>
            </a:r>
            <a:endParaRPr sz="3600">
              <a:solidFill>
                <a:srgbClr val="FFFFFF"/>
              </a:solidFill>
              <a:latin typeface="Oswald"/>
              <a:ea typeface="Oswald"/>
              <a:cs typeface="Oswald"/>
              <a:sym typeface="Oswa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583"/>
        <p:cNvGrpSpPr/>
        <p:nvPr/>
      </p:nvGrpSpPr>
      <p:grpSpPr>
        <a:xfrm>
          <a:off x="0" y="0"/>
          <a:ext cx="0" cy="0"/>
          <a:chOff x="0" y="0"/>
          <a:chExt cx="0" cy="0"/>
        </a:xfrm>
      </p:grpSpPr>
      <p:sp>
        <p:nvSpPr>
          <p:cNvPr id="584" name="Google Shape;584;p74"/>
          <p:cNvSpPr txBox="1">
            <a:spLocks noGrp="1"/>
          </p:cNvSpPr>
          <p:nvPr>
            <p:ph type="body" idx="1"/>
          </p:nvPr>
        </p:nvSpPr>
        <p:spPr>
          <a:xfrm>
            <a:off x="311700" y="2215650"/>
            <a:ext cx="8520600" cy="71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FFFFFF"/>
                </a:solidFill>
                <a:latin typeface="Oswald"/>
                <a:ea typeface="Oswald"/>
                <a:cs typeface="Oswald"/>
                <a:sym typeface="Oswald"/>
              </a:rPr>
              <a:t>Appendix</a:t>
            </a:r>
            <a:endParaRPr sz="3600">
              <a:solidFill>
                <a:srgbClr val="FFFFFF"/>
              </a:solidFill>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5"/>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More ideas on subtle curation</a:t>
            </a:r>
            <a:endParaRPr>
              <a:solidFill>
                <a:srgbClr val="000000"/>
              </a:solidFill>
            </a:endParaRPr>
          </a:p>
        </p:txBody>
      </p:sp>
      <p:pic>
        <p:nvPicPr>
          <p:cNvPr id="590" name="Google Shape;590;p75"/>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591" name="Google Shape;591;p75"/>
          <p:cNvPicPr preferRelativeResize="0"/>
          <p:nvPr/>
        </p:nvPicPr>
        <p:blipFill>
          <a:blip r:embed="rId4">
            <a:alphaModFix/>
          </a:blip>
          <a:stretch>
            <a:fillRect/>
          </a:stretch>
        </p:blipFill>
        <p:spPr>
          <a:xfrm>
            <a:off x="425025" y="1378650"/>
            <a:ext cx="4608257" cy="2904453"/>
          </a:xfrm>
          <a:prstGeom prst="rect">
            <a:avLst/>
          </a:prstGeom>
          <a:noFill/>
          <a:ln>
            <a:noFill/>
          </a:ln>
        </p:spPr>
      </p:pic>
      <p:pic>
        <p:nvPicPr>
          <p:cNvPr id="592" name="Google Shape;592;p75"/>
          <p:cNvPicPr preferRelativeResize="0"/>
          <p:nvPr/>
        </p:nvPicPr>
        <p:blipFill>
          <a:blip r:embed="rId5">
            <a:alphaModFix/>
          </a:blip>
          <a:stretch>
            <a:fillRect/>
          </a:stretch>
        </p:blipFill>
        <p:spPr>
          <a:xfrm>
            <a:off x="2807308" y="1877075"/>
            <a:ext cx="3839966" cy="2832988"/>
          </a:xfrm>
          <a:prstGeom prst="rect">
            <a:avLst/>
          </a:prstGeom>
          <a:noFill/>
          <a:ln>
            <a:noFill/>
          </a:ln>
        </p:spPr>
      </p:pic>
      <p:pic>
        <p:nvPicPr>
          <p:cNvPr id="593" name="Google Shape;593;p75"/>
          <p:cNvPicPr preferRelativeResize="0"/>
          <p:nvPr/>
        </p:nvPicPr>
        <p:blipFill rotWithShape="1">
          <a:blip r:embed="rId6">
            <a:alphaModFix/>
          </a:blip>
          <a:srcRect r="11808" b="5285"/>
          <a:stretch/>
        </p:blipFill>
        <p:spPr>
          <a:xfrm>
            <a:off x="5033280" y="2251133"/>
            <a:ext cx="3787243" cy="26509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76"/>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More ideas on subtle curation</a:t>
            </a:r>
            <a:endParaRPr>
              <a:solidFill>
                <a:srgbClr val="000000"/>
              </a:solidFill>
            </a:endParaRPr>
          </a:p>
        </p:txBody>
      </p:sp>
      <p:pic>
        <p:nvPicPr>
          <p:cNvPr id="599" name="Google Shape;599;p76"/>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600" name="Google Shape;600;p76"/>
          <p:cNvPicPr preferRelativeResize="0"/>
          <p:nvPr/>
        </p:nvPicPr>
        <p:blipFill>
          <a:blip r:embed="rId4">
            <a:alphaModFix/>
          </a:blip>
          <a:stretch>
            <a:fillRect/>
          </a:stretch>
        </p:blipFill>
        <p:spPr>
          <a:xfrm>
            <a:off x="3814879" y="1546575"/>
            <a:ext cx="4296199" cy="2728675"/>
          </a:xfrm>
          <a:prstGeom prst="rect">
            <a:avLst/>
          </a:prstGeom>
          <a:noFill/>
          <a:ln>
            <a:noFill/>
          </a:ln>
        </p:spPr>
      </p:pic>
      <p:pic>
        <p:nvPicPr>
          <p:cNvPr id="601" name="Google Shape;601;p76"/>
          <p:cNvPicPr preferRelativeResize="0"/>
          <p:nvPr/>
        </p:nvPicPr>
        <p:blipFill>
          <a:blip r:embed="rId5">
            <a:alphaModFix/>
          </a:blip>
          <a:stretch>
            <a:fillRect/>
          </a:stretch>
        </p:blipFill>
        <p:spPr>
          <a:xfrm>
            <a:off x="703651" y="1546575"/>
            <a:ext cx="3020724" cy="27286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7"/>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More ideas on subtle curation</a:t>
            </a:r>
            <a:endParaRPr>
              <a:solidFill>
                <a:srgbClr val="000000"/>
              </a:solidFill>
            </a:endParaRPr>
          </a:p>
        </p:txBody>
      </p:sp>
      <p:pic>
        <p:nvPicPr>
          <p:cNvPr id="607" name="Google Shape;607;p77"/>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608" name="Google Shape;608;p77"/>
          <p:cNvPicPr preferRelativeResize="0"/>
          <p:nvPr/>
        </p:nvPicPr>
        <p:blipFill>
          <a:blip r:embed="rId4">
            <a:alphaModFix/>
          </a:blip>
          <a:stretch>
            <a:fillRect/>
          </a:stretch>
        </p:blipFill>
        <p:spPr>
          <a:xfrm>
            <a:off x="1626126" y="1373550"/>
            <a:ext cx="5260424" cy="3511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8"/>
          <p:cNvSpPr txBox="1">
            <a:spLocks noGrp="1"/>
          </p:cNvSpPr>
          <p:nvPr>
            <p:ph type="title"/>
          </p:nvPr>
        </p:nvSpPr>
        <p:spPr>
          <a:xfrm>
            <a:off x="311700" y="223500"/>
            <a:ext cx="85206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More ideas on subtle curation</a:t>
            </a:r>
            <a:endParaRPr>
              <a:solidFill>
                <a:srgbClr val="000000"/>
              </a:solidFill>
            </a:endParaRPr>
          </a:p>
        </p:txBody>
      </p:sp>
      <p:pic>
        <p:nvPicPr>
          <p:cNvPr id="614" name="Google Shape;614;p78"/>
          <p:cNvPicPr preferRelativeResize="0"/>
          <p:nvPr/>
        </p:nvPicPr>
        <p:blipFill>
          <a:blip r:embed="rId3">
            <a:alphaModFix/>
          </a:blip>
          <a:stretch>
            <a:fillRect/>
          </a:stretch>
        </p:blipFill>
        <p:spPr>
          <a:xfrm>
            <a:off x="8439925" y="223500"/>
            <a:ext cx="392375" cy="392375"/>
          </a:xfrm>
          <a:prstGeom prst="rect">
            <a:avLst/>
          </a:prstGeom>
          <a:noFill/>
          <a:ln>
            <a:noFill/>
          </a:ln>
        </p:spPr>
      </p:pic>
      <p:pic>
        <p:nvPicPr>
          <p:cNvPr id="615" name="Google Shape;615;p78"/>
          <p:cNvPicPr preferRelativeResize="0"/>
          <p:nvPr/>
        </p:nvPicPr>
        <p:blipFill>
          <a:blip r:embed="rId4">
            <a:alphaModFix/>
          </a:blip>
          <a:stretch>
            <a:fillRect/>
          </a:stretch>
        </p:blipFill>
        <p:spPr>
          <a:xfrm>
            <a:off x="3712794" y="1427375"/>
            <a:ext cx="1819954" cy="3237101"/>
          </a:xfrm>
          <a:prstGeom prst="rect">
            <a:avLst/>
          </a:prstGeom>
          <a:noFill/>
          <a:ln>
            <a:noFill/>
          </a:ln>
        </p:spPr>
      </p:pic>
      <p:pic>
        <p:nvPicPr>
          <p:cNvPr id="616" name="Google Shape;616;p78"/>
          <p:cNvPicPr preferRelativeResize="0"/>
          <p:nvPr/>
        </p:nvPicPr>
        <p:blipFill>
          <a:blip r:embed="rId5">
            <a:alphaModFix/>
          </a:blip>
          <a:stretch>
            <a:fillRect/>
          </a:stretch>
        </p:blipFill>
        <p:spPr>
          <a:xfrm>
            <a:off x="5576080" y="1427375"/>
            <a:ext cx="1819954" cy="3237101"/>
          </a:xfrm>
          <a:prstGeom prst="rect">
            <a:avLst/>
          </a:prstGeom>
          <a:noFill/>
          <a:ln>
            <a:noFill/>
          </a:ln>
        </p:spPr>
      </p:pic>
      <p:pic>
        <p:nvPicPr>
          <p:cNvPr id="617" name="Google Shape;617;p78"/>
          <p:cNvPicPr preferRelativeResize="0"/>
          <p:nvPr/>
        </p:nvPicPr>
        <p:blipFill>
          <a:blip r:embed="rId6">
            <a:alphaModFix/>
          </a:blip>
          <a:stretch>
            <a:fillRect/>
          </a:stretch>
        </p:blipFill>
        <p:spPr>
          <a:xfrm>
            <a:off x="1849508" y="1427375"/>
            <a:ext cx="1819954" cy="3237101"/>
          </a:xfrm>
          <a:prstGeom prst="rect">
            <a:avLst/>
          </a:prstGeom>
          <a:noFill/>
          <a:ln>
            <a:noFill/>
          </a:ln>
        </p:spPr>
      </p:pic>
      <p:sp>
        <p:nvSpPr>
          <p:cNvPr id="618" name="Google Shape;618;p78"/>
          <p:cNvSpPr/>
          <p:nvPr/>
        </p:nvSpPr>
        <p:spPr>
          <a:xfrm>
            <a:off x="1849525" y="2925238"/>
            <a:ext cx="1819950" cy="441900"/>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8"/>
          <p:cNvSpPr/>
          <p:nvPr/>
        </p:nvSpPr>
        <p:spPr>
          <a:xfrm>
            <a:off x="3712800" y="3095325"/>
            <a:ext cx="1819950" cy="916950"/>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78"/>
          <p:cNvSpPr/>
          <p:nvPr/>
        </p:nvSpPr>
        <p:spPr>
          <a:xfrm>
            <a:off x="5576100" y="1869050"/>
            <a:ext cx="1819950" cy="2311125"/>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0"/>
          <p:cNvSpPr/>
          <p:nvPr/>
        </p:nvSpPr>
        <p:spPr>
          <a:xfrm>
            <a:off x="2947013" y="1216800"/>
            <a:ext cx="3327900" cy="3327900"/>
          </a:xfrm>
          <a:prstGeom prst="ellipse">
            <a:avLst/>
          </a:prstGeom>
          <a:solidFill>
            <a:srgbClr val="0D4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0"/>
          <p:cNvSpPr/>
          <p:nvPr/>
        </p:nvSpPr>
        <p:spPr>
          <a:xfrm>
            <a:off x="3562910" y="1850353"/>
            <a:ext cx="2096100" cy="2096100"/>
          </a:xfrm>
          <a:prstGeom prst="ellipse">
            <a:avLst/>
          </a:prstGeom>
          <a:solidFill>
            <a:srgbClr val="159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30"/>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140" name="Google Shape;140;p30"/>
          <p:cNvSpPr/>
          <p:nvPr/>
        </p:nvSpPr>
        <p:spPr>
          <a:xfrm>
            <a:off x="4058813" y="2338288"/>
            <a:ext cx="1120200" cy="112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30"/>
          <p:cNvPicPr preferRelativeResize="0"/>
          <p:nvPr/>
        </p:nvPicPr>
        <p:blipFill>
          <a:blip r:embed="rId4">
            <a:alphaModFix/>
          </a:blip>
          <a:stretch>
            <a:fillRect/>
          </a:stretch>
        </p:blipFill>
        <p:spPr>
          <a:xfrm>
            <a:off x="3872113" y="2133963"/>
            <a:ext cx="1493575" cy="1493575"/>
          </a:xfrm>
          <a:prstGeom prst="rect">
            <a:avLst/>
          </a:prstGeom>
          <a:noFill/>
          <a:ln>
            <a:noFill/>
          </a:ln>
        </p:spPr>
      </p:pic>
      <p:sp>
        <p:nvSpPr>
          <p:cNvPr id="142" name="Google Shape;142;p30"/>
          <p:cNvSpPr/>
          <p:nvPr/>
        </p:nvSpPr>
        <p:spPr>
          <a:xfrm>
            <a:off x="7381600" y="1240500"/>
            <a:ext cx="160200" cy="160200"/>
          </a:xfrm>
          <a:prstGeom prst="ellipse">
            <a:avLst/>
          </a:prstGeom>
          <a:solidFill>
            <a:srgbClr val="159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0"/>
          <p:cNvSpPr txBox="1"/>
          <p:nvPr/>
        </p:nvSpPr>
        <p:spPr>
          <a:xfrm>
            <a:off x="7560700" y="1135650"/>
            <a:ext cx="1371300" cy="25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Lato"/>
                <a:ea typeface="Lato"/>
                <a:cs typeface="Lato"/>
                <a:sym typeface="Lato"/>
              </a:rPr>
              <a:t>Internal factors</a:t>
            </a:r>
            <a:endParaRPr sz="1200">
              <a:latin typeface="Lato"/>
              <a:ea typeface="Lato"/>
              <a:cs typeface="Lato"/>
              <a:sym typeface="Lato"/>
            </a:endParaRPr>
          </a:p>
        </p:txBody>
      </p:sp>
      <p:sp>
        <p:nvSpPr>
          <p:cNvPr id="144" name="Google Shape;144;p30"/>
          <p:cNvSpPr/>
          <p:nvPr/>
        </p:nvSpPr>
        <p:spPr>
          <a:xfrm>
            <a:off x="7381600" y="1569650"/>
            <a:ext cx="160200" cy="160200"/>
          </a:xfrm>
          <a:prstGeom prst="ellipse">
            <a:avLst/>
          </a:prstGeom>
          <a:solidFill>
            <a:srgbClr val="0D4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0"/>
          <p:cNvSpPr txBox="1"/>
          <p:nvPr/>
        </p:nvSpPr>
        <p:spPr>
          <a:xfrm>
            <a:off x="7560701" y="1464800"/>
            <a:ext cx="1371300" cy="25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Lato"/>
                <a:ea typeface="Lato"/>
                <a:cs typeface="Lato"/>
                <a:sym typeface="Lato"/>
              </a:rPr>
              <a:t>External factors</a:t>
            </a:r>
            <a:endParaRPr sz="1200">
              <a:latin typeface="Lato"/>
              <a:ea typeface="Lato"/>
              <a:cs typeface="Lato"/>
              <a:sym typeface="Lato"/>
            </a:endParaRPr>
          </a:p>
        </p:txBody>
      </p:sp>
      <p:sp>
        <p:nvSpPr>
          <p:cNvPr id="146" name="Google Shape;146;p30"/>
          <p:cNvSpPr/>
          <p:nvPr/>
        </p:nvSpPr>
        <p:spPr>
          <a:xfrm>
            <a:off x="4172600" y="1135638"/>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Current</a:t>
            </a:r>
            <a:endParaRPr sz="900">
              <a:latin typeface="Lato"/>
              <a:ea typeface="Lato"/>
              <a:cs typeface="Lato"/>
              <a:sym typeface="Lato"/>
            </a:endParaRPr>
          </a:p>
          <a:p>
            <a:pPr marL="0" lvl="0" indent="0" algn="ctr" rtl="0">
              <a:spcBef>
                <a:spcPts val="0"/>
              </a:spcBef>
              <a:spcAft>
                <a:spcPts val="0"/>
              </a:spcAft>
              <a:buNone/>
            </a:pPr>
            <a:r>
              <a:rPr lang="en" sz="900">
                <a:latin typeface="Lato"/>
                <a:ea typeface="Lato"/>
                <a:cs typeface="Lato"/>
                <a:sym typeface="Lato"/>
              </a:rPr>
              <a:t>Situation</a:t>
            </a:r>
            <a:endParaRPr sz="900">
              <a:latin typeface="Lato"/>
              <a:ea typeface="Lato"/>
              <a:cs typeface="Lato"/>
              <a:sym typeface="Lato"/>
            </a:endParaRPr>
          </a:p>
        </p:txBody>
      </p:sp>
      <p:sp>
        <p:nvSpPr>
          <p:cNvPr id="147" name="Google Shape;147;p30"/>
          <p:cNvSpPr/>
          <p:nvPr/>
        </p:nvSpPr>
        <p:spPr>
          <a:xfrm>
            <a:off x="5860913" y="2708438"/>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Social Norms</a:t>
            </a:r>
            <a:endParaRPr sz="900">
              <a:latin typeface="Lato"/>
              <a:ea typeface="Lato"/>
              <a:cs typeface="Lato"/>
              <a:sym typeface="Lato"/>
            </a:endParaRPr>
          </a:p>
        </p:txBody>
      </p:sp>
      <p:sp>
        <p:nvSpPr>
          <p:cNvPr id="148" name="Google Shape;148;p30"/>
          <p:cNvSpPr/>
          <p:nvPr/>
        </p:nvSpPr>
        <p:spPr>
          <a:xfrm>
            <a:off x="4164650" y="4338888"/>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Culture</a:t>
            </a:r>
            <a:endParaRPr sz="900">
              <a:latin typeface="Lato"/>
              <a:ea typeface="Lato"/>
              <a:cs typeface="Lato"/>
              <a:sym typeface="Lato"/>
            </a:endParaRPr>
          </a:p>
        </p:txBody>
      </p:sp>
      <p:sp>
        <p:nvSpPr>
          <p:cNvPr id="149" name="Google Shape;149;p30"/>
          <p:cNvSpPr/>
          <p:nvPr/>
        </p:nvSpPr>
        <p:spPr>
          <a:xfrm>
            <a:off x="2390464" y="2708438"/>
            <a:ext cx="970542"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Technology</a:t>
            </a:r>
            <a:endParaRPr sz="900">
              <a:latin typeface="Lato"/>
              <a:ea typeface="Lato"/>
              <a:cs typeface="Lato"/>
              <a:sym typeface="Lato"/>
            </a:endParaRPr>
          </a:p>
        </p:txBody>
      </p:sp>
      <p:sp>
        <p:nvSpPr>
          <p:cNvPr id="150" name="Google Shape;150;p30"/>
          <p:cNvSpPr/>
          <p:nvPr/>
        </p:nvSpPr>
        <p:spPr>
          <a:xfrm>
            <a:off x="4164650" y="1789325"/>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Emotion</a:t>
            </a:r>
            <a:endParaRPr sz="900">
              <a:latin typeface="Lato"/>
              <a:ea typeface="Lato"/>
              <a:cs typeface="Lato"/>
              <a:sym typeface="Lato"/>
            </a:endParaRPr>
          </a:p>
        </p:txBody>
      </p:sp>
      <p:sp>
        <p:nvSpPr>
          <p:cNvPr id="151" name="Google Shape;151;p30"/>
          <p:cNvSpPr/>
          <p:nvPr/>
        </p:nvSpPr>
        <p:spPr>
          <a:xfrm>
            <a:off x="3279988" y="3282900"/>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Mental Model</a:t>
            </a:r>
            <a:endParaRPr sz="900">
              <a:latin typeface="Lato"/>
              <a:ea typeface="Lato"/>
              <a:cs typeface="Lato"/>
              <a:sym typeface="Lato"/>
            </a:endParaRPr>
          </a:p>
        </p:txBody>
      </p:sp>
      <p:sp>
        <p:nvSpPr>
          <p:cNvPr id="152" name="Google Shape;152;p30"/>
          <p:cNvSpPr/>
          <p:nvPr/>
        </p:nvSpPr>
        <p:spPr>
          <a:xfrm>
            <a:off x="5057252" y="3282913"/>
            <a:ext cx="892620" cy="344628"/>
          </a:xfrm>
          <a:prstGeom prst="flowChartTerminator">
            <a:avLst/>
          </a:prstGeom>
          <a:solidFill>
            <a:srgbClr val="C3EB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Personality</a:t>
            </a:r>
            <a:endParaRPr sz="900">
              <a:latin typeface="Lato"/>
              <a:ea typeface="Lato"/>
              <a:cs typeface="Lato"/>
              <a:sym typeface="Lato"/>
            </a:endParaRPr>
          </a:p>
        </p:txBody>
      </p:sp>
      <p:sp>
        <p:nvSpPr>
          <p:cNvPr id="153" name="Google Shape;153;p30"/>
          <p:cNvSpPr txBox="1">
            <a:spLocks noGrp="1"/>
          </p:cNvSpPr>
          <p:nvPr>
            <p:ph type="title"/>
          </p:nvPr>
        </p:nvSpPr>
        <p:spPr>
          <a:xfrm>
            <a:off x="311700" y="223500"/>
            <a:ext cx="764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Why users are not contributing?</a:t>
            </a:r>
            <a:br>
              <a:rPr lang="en">
                <a:latin typeface="Oswald"/>
                <a:ea typeface="Oswald"/>
                <a:cs typeface="Oswald"/>
                <a:sym typeface="Oswald"/>
              </a:rPr>
            </a:br>
            <a:endParaRPr>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p:nvPr/>
        </p:nvSpPr>
        <p:spPr>
          <a:xfrm>
            <a:off x="2947013" y="1216813"/>
            <a:ext cx="3327900" cy="3327900"/>
          </a:xfrm>
          <a:prstGeom prst="ellipse">
            <a:avLst/>
          </a:prstGeom>
          <a:solidFill>
            <a:srgbClr val="0D4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1"/>
          <p:cNvSpPr/>
          <p:nvPr/>
        </p:nvSpPr>
        <p:spPr>
          <a:xfrm>
            <a:off x="3562910" y="1850366"/>
            <a:ext cx="2096100" cy="2096100"/>
          </a:xfrm>
          <a:prstGeom prst="ellipse">
            <a:avLst/>
          </a:prstGeom>
          <a:solidFill>
            <a:srgbClr val="159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31"/>
          <p:cNvPicPr preferRelativeResize="0"/>
          <p:nvPr/>
        </p:nvPicPr>
        <p:blipFill>
          <a:blip r:embed="rId3">
            <a:alphaModFix/>
          </a:blip>
          <a:stretch>
            <a:fillRect/>
          </a:stretch>
        </p:blipFill>
        <p:spPr>
          <a:xfrm>
            <a:off x="8439925" y="223500"/>
            <a:ext cx="392375" cy="392375"/>
          </a:xfrm>
          <a:prstGeom prst="rect">
            <a:avLst/>
          </a:prstGeom>
          <a:noFill/>
          <a:ln>
            <a:noFill/>
          </a:ln>
        </p:spPr>
      </p:pic>
      <p:sp>
        <p:nvSpPr>
          <p:cNvPr id="161" name="Google Shape;161;p31"/>
          <p:cNvSpPr txBox="1">
            <a:spLocks noGrp="1"/>
          </p:cNvSpPr>
          <p:nvPr>
            <p:ph type="title"/>
          </p:nvPr>
        </p:nvSpPr>
        <p:spPr>
          <a:xfrm>
            <a:off x="311700" y="223500"/>
            <a:ext cx="780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Why users </a:t>
            </a:r>
            <a:r>
              <a:rPr lang="en" dirty="0">
                <a:latin typeface="Oswald"/>
                <a:ea typeface="Oswald"/>
                <a:cs typeface="Oswald"/>
                <a:sym typeface="Oswald"/>
              </a:rPr>
              <a:t>are not contributing?</a:t>
            </a:r>
            <a:br>
              <a:rPr lang="en" dirty="0">
                <a:latin typeface="Oswald"/>
                <a:ea typeface="Oswald"/>
                <a:cs typeface="Oswald"/>
                <a:sym typeface="Oswald"/>
              </a:rPr>
            </a:br>
            <a:endParaRPr dirty="0">
              <a:latin typeface="Oswald"/>
              <a:ea typeface="Oswald"/>
              <a:cs typeface="Oswald"/>
              <a:sym typeface="Oswald"/>
            </a:endParaRPr>
          </a:p>
        </p:txBody>
      </p:sp>
      <p:sp>
        <p:nvSpPr>
          <p:cNvPr id="162" name="Google Shape;162;p31"/>
          <p:cNvSpPr/>
          <p:nvPr/>
        </p:nvSpPr>
        <p:spPr>
          <a:xfrm>
            <a:off x="4058813" y="2338300"/>
            <a:ext cx="1120200" cy="112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 name="Google Shape;163;p31"/>
          <p:cNvPicPr preferRelativeResize="0"/>
          <p:nvPr/>
        </p:nvPicPr>
        <p:blipFill>
          <a:blip r:embed="rId4">
            <a:alphaModFix/>
          </a:blip>
          <a:stretch>
            <a:fillRect/>
          </a:stretch>
        </p:blipFill>
        <p:spPr>
          <a:xfrm>
            <a:off x="3872113" y="2133975"/>
            <a:ext cx="1493575" cy="1493575"/>
          </a:xfrm>
          <a:prstGeom prst="rect">
            <a:avLst/>
          </a:prstGeom>
          <a:noFill/>
          <a:ln>
            <a:noFill/>
          </a:ln>
        </p:spPr>
      </p:pic>
      <p:sp>
        <p:nvSpPr>
          <p:cNvPr id="164" name="Google Shape;164;p31"/>
          <p:cNvSpPr/>
          <p:nvPr/>
        </p:nvSpPr>
        <p:spPr>
          <a:xfrm>
            <a:off x="7381600" y="1240500"/>
            <a:ext cx="160200" cy="160200"/>
          </a:xfrm>
          <a:prstGeom prst="ellipse">
            <a:avLst/>
          </a:prstGeom>
          <a:solidFill>
            <a:srgbClr val="1593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1"/>
          <p:cNvSpPr txBox="1"/>
          <p:nvPr/>
        </p:nvSpPr>
        <p:spPr>
          <a:xfrm>
            <a:off x="7560700" y="1135650"/>
            <a:ext cx="1371300" cy="25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Lato"/>
                <a:ea typeface="Lato"/>
                <a:cs typeface="Lato"/>
                <a:sym typeface="Lato"/>
              </a:rPr>
              <a:t>Internal factors</a:t>
            </a:r>
            <a:endParaRPr sz="1200">
              <a:latin typeface="Lato"/>
              <a:ea typeface="Lato"/>
              <a:cs typeface="Lato"/>
              <a:sym typeface="Lato"/>
            </a:endParaRPr>
          </a:p>
        </p:txBody>
      </p:sp>
      <p:sp>
        <p:nvSpPr>
          <p:cNvPr id="166" name="Google Shape;166;p31"/>
          <p:cNvSpPr/>
          <p:nvPr/>
        </p:nvSpPr>
        <p:spPr>
          <a:xfrm>
            <a:off x="7381600" y="1569650"/>
            <a:ext cx="160200" cy="160200"/>
          </a:xfrm>
          <a:prstGeom prst="ellipse">
            <a:avLst/>
          </a:prstGeom>
          <a:solidFill>
            <a:srgbClr val="0D40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1"/>
          <p:cNvSpPr txBox="1"/>
          <p:nvPr/>
        </p:nvSpPr>
        <p:spPr>
          <a:xfrm>
            <a:off x="7560701" y="1464800"/>
            <a:ext cx="1371300" cy="256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latin typeface="Lato"/>
                <a:ea typeface="Lato"/>
                <a:cs typeface="Lato"/>
                <a:sym typeface="Lato"/>
              </a:rPr>
              <a:t>External factors</a:t>
            </a:r>
            <a:endParaRPr sz="1200">
              <a:latin typeface="Lato"/>
              <a:ea typeface="Lato"/>
              <a:cs typeface="Lato"/>
              <a:sym typeface="Lato"/>
            </a:endParaRPr>
          </a:p>
        </p:txBody>
      </p:sp>
      <p:sp>
        <p:nvSpPr>
          <p:cNvPr id="168" name="Google Shape;168;p31"/>
          <p:cNvSpPr/>
          <p:nvPr/>
        </p:nvSpPr>
        <p:spPr>
          <a:xfrm>
            <a:off x="4172600" y="1135650"/>
            <a:ext cx="892620" cy="344628"/>
          </a:xfrm>
          <a:prstGeom prst="flowChartTerminator">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latin typeface="Lato"/>
                <a:ea typeface="Lato"/>
                <a:cs typeface="Lato"/>
                <a:sym typeface="Lato"/>
              </a:rPr>
              <a:t>Current</a:t>
            </a:r>
            <a:endParaRPr sz="900">
              <a:solidFill>
                <a:srgbClr val="666666"/>
              </a:solidFill>
              <a:latin typeface="Lato"/>
              <a:ea typeface="Lato"/>
              <a:cs typeface="Lato"/>
              <a:sym typeface="Lato"/>
            </a:endParaRPr>
          </a:p>
          <a:p>
            <a:pPr marL="0" lvl="0" indent="0" algn="ctr" rtl="0">
              <a:spcBef>
                <a:spcPts val="0"/>
              </a:spcBef>
              <a:spcAft>
                <a:spcPts val="0"/>
              </a:spcAft>
              <a:buNone/>
            </a:pPr>
            <a:r>
              <a:rPr lang="en" sz="900">
                <a:solidFill>
                  <a:srgbClr val="666666"/>
                </a:solidFill>
                <a:latin typeface="Lato"/>
                <a:ea typeface="Lato"/>
                <a:cs typeface="Lato"/>
                <a:sym typeface="Lato"/>
              </a:rPr>
              <a:t>Situation</a:t>
            </a:r>
            <a:endParaRPr sz="900">
              <a:solidFill>
                <a:srgbClr val="666666"/>
              </a:solidFill>
              <a:latin typeface="Lato"/>
              <a:ea typeface="Lato"/>
              <a:cs typeface="Lato"/>
              <a:sym typeface="Lato"/>
            </a:endParaRPr>
          </a:p>
        </p:txBody>
      </p:sp>
      <p:sp>
        <p:nvSpPr>
          <p:cNvPr id="169" name="Google Shape;169;p31"/>
          <p:cNvSpPr/>
          <p:nvPr/>
        </p:nvSpPr>
        <p:spPr>
          <a:xfrm>
            <a:off x="5860913" y="2708450"/>
            <a:ext cx="892620" cy="344628"/>
          </a:xfrm>
          <a:prstGeom prst="flowChartTerminator">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latin typeface="Lato"/>
                <a:ea typeface="Lato"/>
                <a:cs typeface="Lato"/>
                <a:sym typeface="Lato"/>
              </a:rPr>
              <a:t>Social Norms</a:t>
            </a:r>
            <a:endParaRPr sz="900">
              <a:solidFill>
                <a:srgbClr val="666666"/>
              </a:solidFill>
              <a:latin typeface="Lato"/>
              <a:ea typeface="Lato"/>
              <a:cs typeface="Lato"/>
              <a:sym typeface="Lato"/>
            </a:endParaRPr>
          </a:p>
        </p:txBody>
      </p:sp>
      <p:sp>
        <p:nvSpPr>
          <p:cNvPr id="170" name="Google Shape;170;p31"/>
          <p:cNvSpPr/>
          <p:nvPr/>
        </p:nvSpPr>
        <p:spPr>
          <a:xfrm>
            <a:off x="4164650" y="4338900"/>
            <a:ext cx="892620" cy="344628"/>
          </a:xfrm>
          <a:prstGeom prst="flowChartTerminator">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latin typeface="Lato"/>
                <a:ea typeface="Lato"/>
                <a:cs typeface="Lato"/>
                <a:sym typeface="Lato"/>
              </a:rPr>
              <a:t>Culture</a:t>
            </a:r>
            <a:endParaRPr sz="900">
              <a:solidFill>
                <a:srgbClr val="666666"/>
              </a:solidFill>
              <a:latin typeface="Lato"/>
              <a:ea typeface="Lato"/>
              <a:cs typeface="Lato"/>
              <a:sym typeface="Lato"/>
            </a:endParaRPr>
          </a:p>
        </p:txBody>
      </p:sp>
      <p:sp>
        <p:nvSpPr>
          <p:cNvPr id="171" name="Google Shape;171;p31"/>
          <p:cNvSpPr/>
          <p:nvPr/>
        </p:nvSpPr>
        <p:spPr>
          <a:xfrm>
            <a:off x="2390464" y="2708450"/>
            <a:ext cx="970542" cy="344628"/>
          </a:xfrm>
          <a:prstGeom prst="flowChartTerminator">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latin typeface="Lato"/>
                <a:ea typeface="Lato"/>
                <a:cs typeface="Lato"/>
                <a:sym typeface="Lato"/>
              </a:rPr>
              <a:t>Technology</a:t>
            </a:r>
            <a:endParaRPr sz="900">
              <a:solidFill>
                <a:srgbClr val="666666"/>
              </a:solidFill>
              <a:latin typeface="Lato"/>
              <a:ea typeface="Lato"/>
              <a:cs typeface="Lato"/>
              <a:sym typeface="Lato"/>
            </a:endParaRPr>
          </a:p>
        </p:txBody>
      </p:sp>
      <p:sp>
        <p:nvSpPr>
          <p:cNvPr id="172" name="Google Shape;172;p31"/>
          <p:cNvSpPr/>
          <p:nvPr/>
        </p:nvSpPr>
        <p:spPr>
          <a:xfrm>
            <a:off x="4164650" y="1789338"/>
            <a:ext cx="892620" cy="344628"/>
          </a:xfrm>
          <a:prstGeom prst="flowChartTerminator">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Emotion</a:t>
            </a:r>
            <a:endParaRPr sz="900">
              <a:latin typeface="Lato"/>
              <a:ea typeface="Lato"/>
              <a:cs typeface="Lato"/>
              <a:sym typeface="Lato"/>
            </a:endParaRPr>
          </a:p>
        </p:txBody>
      </p:sp>
      <p:sp>
        <p:nvSpPr>
          <p:cNvPr id="173" name="Google Shape;173;p31"/>
          <p:cNvSpPr/>
          <p:nvPr/>
        </p:nvSpPr>
        <p:spPr>
          <a:xfrm>
            <a:off x="3279988" y="3282913"/>
            <a:ext cx="892620" cy="344628"/>
          </a:xfrm>
          <a:prstGeom prst="flowChartTerminator">
            <a:avLst/>
          </a:prstGeom>
          <a:solidFill>
            <a:srgbClr val="FFAB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Mental Model</a:t>
            </a:r>
            <a:endParaRPr sz="900">
              <a:latin typeface="Lato"/>
              <a:ea typeface="Lato"/>
              <a:cs typeface="Lato"/>
              <a:sym typeface="Lato"/>
            </a:endParaRPr>
          </a:p>
        </p:txBody>
      </p:sp>
      <p:sp>
        <p:nvSpPr>
          <p:cNvPr id="174" name="Google Shape;174;p31"/>
          <p:cNvSpPr/>
          <p:nvPr/>
        </p:nvSpPr>
        <p:spPr>
          <a:xfrm>
            <a:off x="5057250" y="3282925"/>
            <a:ext cx="892620" cy="344628"/>
          </a:xfrm>
          <a:prstGeom prst="flowChartTerminator">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latin typeface="Lato"/>
                <a:ea typeface="Lato"/>
                <a:cs typeface="Lato"/>
                <a:sym typeface="Lato"/>
              </a:rPr>
              <a:t>Personality</a:t>
            </a:r>
            <a:endParaRPr sz="900">
              <a:solidFill>
                <a:srgbClr val="666666"/>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93D6"/>
        </a:solid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265500" y="1651350"/>
            <a:ext cx="4045200" cy="150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sp>
        <p:nvSpPr>
          <p:cNvPr id="180" name="Google Shape;180;p32"/>
          <p:cNvSpPr txBox="1">
            <a:spLocks noGrp="1"/>
          </p:cNvSpPr>
          <p:nvPr>
            <p:ph type="body" idx="2"/>
          </p:nvPr>
        </p:nvSpPr>
        <p:spPr>
          <a:xfrm>
            <a:off x="4939500" y="724200"/>
            <a:ext cx="39291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Lato"/>
                <a:ea typeface="Lato"/>
                <a:cs typeface="Lato"/>
                <a:sym typeface="Lato"/>
              </a:rPr>
              <a:t>Emotion</a:t>
            </a:r>
            <a:endParaRPr b="1">
              <a:latin typeface="Lato"/>
              <a:ea typeface="Lato"/>
              <a:cs typeface="Lato"/>
              <a:sym typeface="Lato"/>
            </a:endParaRPr>
          </a:p>
          <a:p>
            <a:pPr marL="0" lvl="0" indent="0" algn="l" rtl="0">
              <a:spcBef>
                <a:spcPts val="0"/>
              </a:spcBef>
              <a:spcAft>
                <a:spcPts val="0"/>
              </a:spcAft>
              <a:buNone/>
            </a:pPr>
            <a:r>
              <a:rPr lang="en" sz="1500">
                <a:latin typeface="Lato"/>
                <a:ea typeface="Lato"/>
                <a:cs typeface="Lato"/>
                <a:sym typeface="Lato"/>
              </a:rPr>
              <a:t>A few emotions commonly associated  with using LinkedIn are feeling overwhelmed, inadequate, and exposed</a:t>
            </a:r>
            <a:endParaRPr sz="1500">
              <a:latin typeface="Lato"/>
              <a:ea typeface="Lato"/>
              <a:cs typeface="Lato"/>
              <a:sym typeface="Lato"/>
            </a:endParaRPr>
          </a:p>
          <a:p>
            <a:pPr marL="0" lvl="0" indent="0" algn="l" rtl="0">
              <a:spcBef>
                <a:spcPts val="1600"/>
              </a:spcBef>
              <a:spcAft>
                <a:spcPts val="0"/>
              </a:spcAft>
              <a:buNone/>
            </a:pPr>
            <a:r>
              <a:rPr lang="en" b="1">
                <a:latin typeface="Lato"/>
                <a:ea typeface="Lato"/>
                <a:cs typeface="Lato"/>
                <a:sym typeface="Lato"/>
              </a:rPr>
              <a:t>Mental Model</a:t>
            </a:r>
            <a:endParaRPr b="1">
              <a:latin typeface="Lato"/>
              <a:ea typeface="Lato"/>
              <a:cs typeface="Lato"/>
              <a:sym typeface="Lato"/>
            </a:endParaRPr>
          </a:p>
          <a:p>
            <a:pPr marL="0" lvl="0" indent="0" algn="l" rtl="0">
              <a:spcBef>
                <a:spcPts val="0"/>
              </a:spcBef>
              <a:spcAft>
                <a:spcPts val="1600"/>
              </a:spcAft>
              <a:buNone/>
            </a:pPr>
            <a:r>
              <a:rPr lang="en" sz="1500">
                <a:latin typeface="Lato"/>
                <a:ea typeface="Lato"/>
                <a:cs typeface="Lato"/>
                <a:sym typeface="Lato"/>
              </a:rPr>
              <a:t>Some users do not view LinkedIn as a “community”, rather they use LinkedIn sporadically throughout their career for very specific purposes </a:t>
            </a:r>
            <a:endParaRPr sz="1500">
              <a:latin typeface="Lato"/>
              <a:ea typeface="Lato"/>
              <a:cs typeface="Lato"/>
              <a:sym typeface="Lato"/>
            </a:endParaRPr>
          </a:p>
        </p:txBody>
      </p:sp>
      <p:pic>
        <p:nvPicPr>
          <p:cNvPr id="181" name="Google Shape;181;p32"/>
          <p:cNvPicPr preferRelativeResize="0"/>
          <p:nvPr/>
        </p:nvPicPr>
        <p:blipFill>
          <a:blip r:embed="rId3">
            <a:alphaModFix/>
          </a:blip>
          <a:stretch>
            <a:fillRect/>
          </a:stretch>
        </p:blipFill>
        <p:spPr>
          <a:xfrm>
            <a:off x="8439925" y="223500"/>
            <a:ext cx="392375" cy="392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3"/>
          <p:cNvSpPr/>
          <p:nvPr/>
        </p:nvSpPr>
        <p:spPr>
          <a:xfrm>
            <a:off x="735250" y="1313375"/>
            <a:ext cx="1120200" cy="11202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7" name="Google Shape;187;p33"/>
          <p:cNvPicPr preferRelativeResize="0"/>
          <p:nvPr/>
        </p:nvPicPr>
        <p:blipFill>
          <a:blip r:embed="rId3">
            <a:alphaModFix/>
          </a:blip>
          <a:stretch>
            <a:fillRect/>
          </a:stretch>
        </p:blipFill>
        <p:spPr>
          <a:xfrm>
            <a:off x="686625" y="1126688"/>
            <a:ext cx="1493575" cy="1493575"/>
          </a:xfrm>
          <a:prstGeom prst="rect">
            <a:avLst/>
          </a:prstGeom>
          <a:noFill/>
          <a:ln>
            <a:noFill/>
          </a:ln>
        </p:spPr>
      </p:pic>
      <p:pic>
        <p:nvPicPr>
          <p:cNvPr id="188" name="Google Shape;188;p33"/>
          <p:cNvPicPr preferRelativeResize="0"/>
          <p:nvPr/>
        </p:nvPicPr>
        <p:blipFill>
          <a:blip r:embed="rId4">
            <a:alphaModFix/>
          </a:blip>
          <a:stretch>
            <a:fillRect/>
          </a:stretch>
        </p:blipFill>
        <p:spPr>
          <a:xfrm>
            <a:off x="8439925" y="223500"/>
            <a:ext cx="392375" cy="392375"/>
          </a:xfrm>
          <a:prstGeom prst="rect">
            <a:avLst/>
          </a:prstGeom>
          <a:noFill/>
          <a:ln>
            <a:noFill/>
          </a:ln>
        </p:spPr>
      </p:pic>
      <p:sp>
        <p:nvSpPr>
          <p:cNvPr id="189" name="Google Shape;189;p33"/>
          <p:cNvSpPr txBox="1">
            <a:spLocks noGrp="1"/>
          </p:cNvSpPr>
          <p:nvPr>
            <p:ph type="title"/>
          </p:nvPr>
        </p:nvSpPr>
        <p:spPr>
          <a:xfrm>
            <a:off x="311700" y="22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swald"/>
                <a:ea typeface="Oswald"/>
                <a:cs typeface="Oswald"/>
                <a:sym typeface="Oswald"/>
              </a:rPr>
              <a:t>About LinkedIn Users</a:t>
            </a:r>
            <a:endParaRPr>
              <a:latin typeface="Oswald"/>
              <a:ea typeface="Oswald"/>
              <a:cs typeface="Oswald"/>
              <a:sym typeface="Oswald"/>
            </a:endParaRPr>
          </a:p>
        </p:txBody>
      </p:sp>
      <p:sp>
        <p:nvSpPr>
          <p:cNvPr id="190" name="Google Shape;190;p33"/>
          <p:cNvSpPr txBox="1"/>
          <p:nvPr/>
        </p:nvSpPr>
        <p:spPr>
          <a:xfrm>
            <a:off x="2180225" y="1109050"/>
            <a:ext cx="5445000" cy="2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Oswald"/>
                <a:ea typeface="Oswald"/>
                <a:cs typeface="Oswald"/>
                <a:sym typeface="Oswald"/>
              </a:rPr>
              <a:t>THE GROWING PROFESSIONAL (Primary)</a:t>
            </a:r>
            <a:endParaRPr>
              <a:latin typeface="Oswald"/>
              <a:ea typeface="Oswald"/>
              <a:cs typeface="Oswald"/>
              <a:sym typeface="Oswald"/>
            </a:endParaRPr>
          </a:p>
        </p:txBody>
      </p:sp>
      <p:sp>
        <p:nvSpPr>
          <p:cNvPr id="191" name="Google Shape;191;p33"/>
          <p:cNvSpPr txBox="1"/>
          <p:nvPr/>
        </p:nvSpPr>
        <p:spPr>
          <a:xfrm>
            <a:off x="2180213" y="1464775"/>
            <a:ext cx="6369600" cy="25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Lato"/>
                <a:ea typeface="Lato"/>
                <a:cs typeface="Lato"/>
                <a:sym typeface="Lato"/>
              </a:rPr>
              <a:t>Doesn’t feel empowered and confident to contribute.</a:t>
            </a:r>
            <a:br>
              <a:rPr lang="en">
                <a:latin typeface="Lato"/>
                <a:ea typeface="Lato"/>
                <a:cs typeface="Lato"/>
                <a:sym typeface="Lato"/>
              </a:rPr>
            </a:br>
            <a:endParaRPr>
              <a:latin typeface="Lato"/>
              <a:ea typeface="Lato"/>
              <a:cs typeface="Lato"/>
              <a:sym typeface="Lato"/>
            </a:endParaRPr>
          </a:p>
        </p:txBody>
      </p:sp>
      <p:sp>
        <p:nvSpPr>
          <p:cNvPr id="192" name="Google Shape;192;p33"/>
          <p:cNvSpPr/>
          <p:nvPr/>
        </p:nvSpPr>
        <p:spPr>
          <a:xfrm>
            <a:off x="311688" y="1109053"/>
            <a:ext cx="962712" cy="404622"/>
          </a:xfrm>
          <a:prstGeom prst="flowChartTerminator">
            <a:avLst/>
          </a:prstGeom>
          <a:solidFill>
            <a:srgbClr val="FFFF00"/>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Lato"/>
                <a:ea typeface="Lato"/>
                <a:cs typeface="Lato"/>
                <a:sym typeface="Lato"/>
              </a:rPr>
              <a:t>Emotion</a:t>
            </a:r>
            <a:endParaRPr sz="900">
              <a:latin typeface="Lato"/>
              <a:ea typeface="Lato"/>
              <a:cs typeface="Lato"/>
              <a:sym typeface="Lato"/>
            </a:endParaRPr>
          </a:p>
        </p:txBody>
      </p:sp>
      <p:sp>
        <p:nvSpPr>
          <p:cNvPr id="193" name="Google Shape;193;p33"/>
          <p:cNvSpPr txBox="1"/>
          <p:nvPr/>
        </p:nvSpPr>
        <p:spPr>
          <a:xfrm>
            <a:off x="2006920" y="1857848"/>
            <a:ext cx="5445000" cy="2652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Is this contribution valuable?</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Is this contribution relevant to others?</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Am I being judged?</a:t>
            </a:r>
            <a:endParaRPr sz="1200">
              <a:latin typeface="Lato"/>
              <a:ea typeface="Lato"/>
              <a:cs typeface="Lato"/>
              <a:sym typeface="Lato"/>
            </a:endParaRPr>
          </a:p>
          <a:p>
            <a:pPr marL="457200" lvl="0" indent="-304800" algn="l" rtl="0">
              <a:lnSpc>
                <a:spcPct val="150000"/>
              </a:lnSpc>
              <a:spcBef>
                <a:spcPts val="0"/>
              </a:spcBef>
              <a:spcAft>
                <a:spcPts val="0"/>
              </a:spcAft>
              <a:buSzPts val="1200"/>
              <a:buFont typeface="Lato"/>
              <a:buChar char="-"/>
            </a:pPr>
            <a:r>
              <a:rPr lang="en" sz="1200">
                <a:latin typeface="Lato"/>
                <a:ea typeface="Lato"/>
                <a:cs typeface="Lato"/>
                <a:sym typeface="Lato"/>
              </a:rPr>
              <a:t>Am I safe to contribute?</a:t>
            </a:r>
            <a:endParaRPr sz="1200">
              <a:latin typeface="Lato"/>
              <a:ea typeface="Lato"/>
              <a:cs typeface="Lato"/>
              <a:sym typeface="Lato"/>
            </a:endParaRPr>
          </a:p>
          <a:p>
            <a:pPr marL="0" lvl="0" indent="0" algn="l" rtl="0">
              <a:lnSpc>
                <a:spcPct val="150000"/>
              </a:lnSpc>
              <a:spcBef>
                <a:spcPts val="0"/>
              </a:spcBef>
              <a:spcAft>
                <a:spcPts val="0"/>
              </a:spcAft>
              <a:buNone/>
            </a:pPr>
            <a:endParaRPr sz="1200">
              <a:latin typeface="Lato"/>
              <a:ea typeface="Lato"/>
              <a:cs typeface="Lato"/>
              <a:sym typeface="Lato"/>
            </a:endParaRPr>
          </a:p>
        </p:txBody>
      </p:sp>
      <p:sp>
        <p:nvSpPr>
          <p:cNvPr id="194" name="Google Shape;194;p33"/>
          <p:cNvSpPr/>
          <p:nvPr/>
        </p:nvSpPr>
        <p:spPr>
          <a:xfrm>
            <a:off x="2672628" y="3568450"/>
            <a:ext cx="1875600" cy="1072500"/>
          </a:xfrm>
          <a:prstGeom prst="wedgeRoundRectCallout">
            <a:avLst>
              <a:gd name="adj1" fmla="val 45200"/>
              <a:gd name="adj2" fmla="val 7476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"You should make an effort to be out there,   and participate."</a:t>
            </a:r>
            <a:endParaRPr sz="1200" i="1">
              <a:latin typeface="Lato"/>
              <a:ea typeface="Lato"/>
              <a:cs typeface="Lato"/>
              <a:sym typeface="Lato"/>
            </a:endParaRPr>
          </a:p>
        </p:txBody>
      </p:sp>
      <p:sp>
        <p:nvSpPr>
          <p:cNvPr id="195" name="Google Shape;195;p33"/>
          <p:cNvSpPr/>
          <p:nvPr/>
        </p:nvSpPr>
        <p:spPr>
          <a:xfrm>
            <a:off x="735275" y="3568450"/>
            <a:ext cx="1564800" cy="1072500"/>
          </a:xfrm>
          <a:prstGeom prst="wedgeRoundRectCallout">
            <a:avLst>
              <a:gd name="adj1" fmla="val 4737"/>
              <a:gd name="adj2" fmla="val 7179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"I take a lot of care on curating what            I share."</a:t>
            </a:r>
            <a:endParaRPr sz="1200" i="1">
              <a:latin typeface="Lato"/>
              <a:ea typeface="Lato"/>
              <a:cs typeface="Lato"/>
              <a:sym typeface="Lato"/>
            </a:endParaRPr>
          </a:p>
        </p:txBody>
      </p:sp>
      <p:sp>
        <p:nvSpPr>
          <p:cNvPr id="196" name="Google Shape;196;p33"/>
          <p:cNvSpPr/>
          <p:nvPr/>
        </p:nvSpPr>
        <p:spPr>
          <a:xfrm>
            <a:off x="4920787" y="3568450"/>
            <a:ext cx="1458000" cy="1072500"/>
          </a:xfrm>
          <a:prstGeom prst="wedgeRoundRectCallout">
            <a:avLst>
              <a:gd name="adj1" fmla="val 53101"/>
              <a:gd name="adj2" fmla="val 71795"/>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“I need a safe space.”</a:t>
            </a:r>
            <a:endParaRPr sz="1200" i="1">
              <a:latin typeface="Lato"/>
              <a:ea typeface="Lato"/>
              <a:cs typeface="Lato"/>
              <a:sym typeface="Lato"/>
            </a:endParaRPr>
          </a:p>
        </p:txBody>
      </p:sp>
      <p:sp>
        <p:nvSpPr>
          <p:cNvPr id="197" name="Google Shape;197;p33"/>
          <p:cNvSpPr/>
          <p:nvPr/>
        </p:nvSpPr>
        <p:spPr>
          <a:xfrm>
            <a:off x="6675840" y="3568450"/>
            <a:ext cx="1458000" cy="1072500"/>
          </a:xfrm>
          <a:prstGeom prst="wedgeRoundRectCallout">
            <a:avLst>
              <a:gd name="adj1" fmla="val 74039"/>
              <a:gd name="adj2" fmla="val 21294"/>
              <a:gd name="adj3" fmla="val 0"/>
            </a:avLst>
          </a:prstGeom>
          <a:solidFill>
            <a:srgbClr val="FFFFFF"/>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1"/>
                </a:solidFill>
                <a:latin typeface="Lato"/>
                <a:ea typeface="Lato"/>
                <a:cs typeface="Lato"/>
                <a:sym typeface="Lato"/>
              </a:rPr>
              <a:t>“Content on LinkedIn is sometimes too unprofessional.”</a:t>
            </a:r>
            <a:endParaRPr sz="1200" i="1">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2432</Words>
  <Application>Microsoft Macintosh PowerPoint</Application>
  <PresentationFormat>On-screen Show (16:9)</PresentationFormat>
  <Paragraphs>315</Paragraphs>
  <Slides>54</Slides>
  <Notes>54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54</vt:i4>
      </vt:variant>
    </vt:vector>
  </HeadingPairs>
  <TitlesOfParts>
    <vt:vector size="61" baseType="lpstr">
      <vt:lpstr>Oswald</vt:lpstr>
      <vt:lpstr>Oswald Light</vt:lpstr>
      <vt:lpstr>Arial</vt:lpstr>
      <vt:lpstr>Lato</vt:lpstr>
      <vt:lpstr>Source Code Pro</vt:lpstr>
      <vt:lpstr>Modern Writer</vt:lpstr>
      <vt:lpstr>Simple Light</vt:lpstr>
      <vt:lpstr>PowerPoint Presentation</vt:lpstr>
      <vt:lpstr>Agenda</vt:lpstr>
      <vt:lpstr>PowerPoint Presentation</vt:lpstr>
      <vt:lpstr>LinkedIn’s Challenge</vt:lpstr>
      <vt:lpstr>PowerPoint Presentation</vt:lpstr>
      <vt:lpstr>Why users are not contributing? </vt:lpstr>
      <vt:lpstr>Why users are not contributing? </vt:lpstr>
      <vt:lpstr>Problems</vt:lpstr>
      <vt:lpstr>About LinkedIn Users</vt:lpstr>
      <vt:lpstr>About LinkedIn Users</vt:lpstr>
      <vt:lpstr>Engagement goals</vt:lpstr>
      <vt:lpstr>PowerPoint Presentation</vt:lpstr>
      <vt:lpstr>Barriers/Detractors to Engagement (contributing)</vt:lpstr>
      <vt:lpstr>PowerPoint Presentation</vt:lpstr>
      <vt:lpstr>Mitigating Barriers to Engagement</vt:lpstr>
      <vt:lpstr>Curated Home Page</vt:lpstr>
      <vt:lpstr>Analogous Experiences</vt:lpstr>
      <vt:lpstr>Expected Results</vt:lpstr>
      <vt:lpstr>Curated Home Page</vt:lpstr>
      <vt:lpstr>2. External Tools &amp; Applications</vt:lpstr>
      <vt:lpstr>Analogous Experiences</vt:lpstr>
      <vt:lpstr>PowerPoint Presentation</vt:lpstr>
      <vt:lpstr>PowerPoint Presentation</vt:lpstr>
      <vt:lpstr>Analogous Experiences</vt:lpstr>
      <vt:lpstr>Analogous Experiences</vt:lpstr>
      <vt:lpstr>Expected Results</vt:lpstr>
      <vt:lpstr>3. Post Requests</vt:lpstr>
      <vt:lpstr>Analogous Experiences</vt:lpstr>
      <vt:lpstr>Expected Results</vt:lpstr>
      <vt:lpstr>4. Micro-contributions</vt:lpstr>
      <vt:lpstr>Analogous Experiences</vt:lpstr>
      <vt:lpstr>Analogous Experiences</vt:lpstr>
      <vt:lpstr>Expected Results</vt:lpstr>
      <vt:lpstr>5. Professional goals</vt:lpstr>
      <vt:lpstr>Analogous Experiences</vt:lpstr>
      <vt:lpstr>Expected Results</vt:lpstr>
      <vt:lpstr>6. Anonymous Post </vt:lpstr>
      <vt:lpstr>Analogous Experiences</vt:lpstr>
      <vt:lpstr>Expected Results</vt:lpstr>
      <vt:lpstr>7. Targeted Posts </vt:lpstr>
      <vt:lpstr>Analogous Experiences</vt:lpstr>
      <vt:lpstr>Expected Results</vt:lpstr>
      <vt:lpstr>8. Unlock Premium content</vt:lpstr>
      <vt:lpstr>Analogous Experiences</vt:lpstr>
      <vt:lpstr>Expected Results</vt:lpstr>
      <vt:lpstr>Wrapping up - The Complete Engagement Ecosystem</vt:lpstr>
      <vt:lpstr>PowerPoint Presentation</vt:lpstr>
      <vt:lpstr>We suggest</vt:lpstr>
      <vt:lpstr>Team</vt:lpstr>
      <vt:lpstr>PowerPoint Presentation</vt:lpstr>
      <vt:lpstr>More ideas on subtle curation</vt:lpstr>
      <vt:lpstr>More ideas on subtle curation</vt:lpstr>
      <vt:lpstr>More ideas on subtle curation</vt:lpstr>
      <vt:lpstr>More ideas on subtle curation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Pratik Gami</cp:lastModifiedBy>
  <cp:revision>1</cp:revision>
  <dcterms:modified xsi:type="dcterms:W3CDTF">2018-09-29T23:24:11Z</dcterms:modified>
</cp:coreProperties>
</file>